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46"/>
  </p:notesMasterIdLst>
  <p:sldIdLst>
    <p:sldId id="284" r:id="rId2"/>
    <p:sldId id="283" r:id="rId3"/>
    <p:sldId id="270" r:id="rId4"/>
    <p:sldId id="290" r:id="rId5"/>
    <p:sldId id="286" r:id="rId6"/>
    <p:sldId id="285" r:id="rId7"/>
    <p:sldId id="271" r:id="rId8"/>
    <p:sldId id="276" r:id="rId9"/>
    <p:sldId id="264" r:id="rId10"/>
    <p:sldId id="277" r:id="rId11"/>
    <p:sldId id="281" r:id="rId12"/>
    <p:sldId id="261" r:id="rId13"/>
    <p:sldId id="278" r:id="rId14"/>
    <p:sldId id="280" r:id="rId15"/>
    <p:sldId id="272" r:id="rId16"/>
    <p:sldId id="282" r:id="rId17"/>
    <p:sldId id="273" r:id="rId18"/>
    <p:sldId id="275" r:id="rId19"/>
    <p:sldId id="274" r:id="rId20"/>
    <p:sldId id="287" r:id="rId21"/>
    <p:sldId id="288" r:id="rId22"/>
    <p:sldId id="260" r:id="rId23"/>
    <p:sldId id="289" r:id="rId24"/>
    <p:sldId id="279" r:id="rId25"/>
    <p:sldId id="291" r:id="rId26"/>
    <p:sldId id="302" r:id="rId27"/>
    <p:sldId id="309" r:id="rId28"/>
    <p:sldId id="292" r:id="rId29"/>
    <p:sldId id="293" r:id="rId30"/>
    <p:sldId id="294" r:id="rId31"/>
    <p:sldId id="295" r:id="rId32"/>
    <p:sldId id="296" r:id="rId33"/>
    <p:sldId id="297" r:id="rId34"/>
    <p:sldId id="298" r:id="rId35"/>
    <p:sldId id="304" r:id="rId36"/>
    <p:sldId id="303" r:id="rId37"/>
    <p:sldId id="305" r:id="rId38"/>
    <p:sldId id="300" r:id="rId39"/>
    <p:sldId id="301" r:id="rId40"/>
    <p:sldId id="306" r:id="rId41"/>
    <p:sldId id="310" r:id="rId42"/>
    <p:sldId id="307" r:id="rId43"/>
    <p:sldId id="256" r:id="rId44"/>
    <p:sldId id="605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0008"/>
    <a:srgbClr val="1400FF"/>
    <a:srgbClr val="B2B2B2"/>
    <a:srgbClr val="D34E55"/>
    <a:srgbClr val="9B6DA9"/>
    <a:srgbClr val="6A8FBC"/>
    <a:srgbClr val="81B773"/>
    <a:srgbClr val="02C6CA"/>
    <a:srgbClr val="FB8177"/>
    <a:srgbClr val="8C8B8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inimized" horzBarState="maximized">
    <p:restoredLeft sz="7407"/>
    <p:restoredTop sz="96208"/>
  </p:normalViewPr>
  <p:slideViewPr>
    <p:cSldViewPr snapToGrid="0" snapToObjects="1">
      <p:cViewPr>
        <p:scale>
          <a:sx n="224" d="100"/>
          <a:sy n="224" d="100"/>
        </p:scale>
        <p:origin x="144" y="-2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presProps" Target="presProps.xml"/><Relationship Id="rId50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notesMaster" Target="notesMasters/notesMaster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media/image1.tiff>
</file>

<file path=ppt/media/image10.tiff>
</file>

<file path=ppt/media/image11.tiff>
</file>

<file path=ppt/media/image12.png>
</file>

<file path=ppt/media/image13.tiff>
</file>

<file path=ppt/media/image14.png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4.tiff>
</file>

<file path=ppt/media/image25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D3B13EE-B5C1-0F4A-928E-CDBB794F5253}" type="datetimeFigureOut">
              <a:rPr lang="en-US" smtClean="0"/>
              <a:t>8/12/21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9ECB6AA-352C-E54D-BF6E-A80FDA684E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32764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CYP2B4: Cytochrome P450 2B4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FABP4: Fatty acid-binding protein</a:t>
            </a:r>
            <a:endParaRPr lang="en-US" sz="1000" dirty="0"/>
          </a:p>
          <a:p>
            <a:r>
              <a:rPr lang="en-US" sz="1200" dirty="0"/>
              <a:t>-  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Lipid transport protein in adipocytes.</a:t>
            </a:r>
            <a:endParaRPr lang="en-US" dirty="0"/>
          </a:p>
          <a:p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/>
              <a:t>DIO3: Thyroxine 5-deiodinase</a:t>
            </a:r>
            <a:endParaRPr lang="en-US" sz="1000" dirty="0"/>
          </a:p>
          <a:p>
            <a:r>
              <a:rPr lang="en-US" dirty="0"/>
              <a:t>- hormone biosynthetic process</a:t>
            </a:r>
          </a:p>
          <a:p>
            <a:r>
              <a:rPr lang="en-US" dirty="0"/>
              <a:t>- thyroid hormone metabolic process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CB6AA-352C-E54D-BF6E-A80FDA684EF0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5732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CB6AA-352C-E54D-BF6E-A80FDA684EF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736332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9ECB6AA-352C-E54D-BF6E-A80FDA684EF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162793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When I entered the Roberts Lab I was uniquely positioned to investigate effects of acidification across </a:t>
            </a:r>
            <a:r>
              <a:rPr lang="en-US" baseline="0" dirty="0" err="1">
                <a:latin typeface="Century Gothic"/>
                <a:cs typeface="Century Gothic"/>
              </a:rPr>
              <a:t>muyltiple</a:t>
            </a:r>
            <a:r>
              <a:rPr lang="en-US" baseline="0" dirty="0">
                <a:latin typeface="Century Gothic"/>
                <a:cs typeface="Century Gothic"/>
              </a:rPr>
              <a:t> populations due to the work of former lab member sand collaborators-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who - through a combination of hatchery experiments, field tests, and genetic analyses -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have identified and characterized three distinct populations of Olympia oysters in the Puget Sound.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I'm going to briefly summarize </a:t>
            </a:r>
            <a:r>
              <a:rPr lang="en-US" baseline="0" dirty="0" err="1">
                <a:latin typeface="Century Gothic"/>
                <a:cs typeface="Century Gothic"/>
              </a:rPr>
              <a:t>thoes</a:t>
            </a:r>
            <a:r>
              <a:rPr lang="en-US" baseline="0" dirty="0">
                <a:latin typeface="Century Gothic"/>
                <a:cs typeface="Century Gothic"/>
              </a:rPr>
              <a:t> populations, and highlight their unique characteristics.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latin typeface="Century Gothic"/>
              <a:cs typeface="Century Gothic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The population found in the northern reaches of Puget Sound is unique in that they grow really fast, and they get bigger than the other </a:t>
            </a:r>
            <a:r>
              <a:rPr lang="en-US" baseline="0" dirty="0" err="1">
                <a:latin typeface="Century Gothic"/>
                <a:cs typeface="Century Gothic"/>
              </a:rPr>
              <a:t>opulations</a:t>
            </a:r>
            <a:r>
              <a:rPr lang="en-US" baseline="0" dirty="0">
                <a:latin typeface="Century Gothic"/>
                <a:cs typeface="Century Gothic"/>
              </a:rPr>
              <a:t>. 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latin typeface="Century Gothic"/>
              <a:cs typeface="Century Gothic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On the </a:t>
            </a:r>
            <a:r>
              <a:rPr lang="en-US" baseline="0" dirty="0" err="1">
                <a:latin typeface="Century Gothic"/>
                <a:cs typeface="Century Gothic"/>
              </a:rPr>
              <a:t>contrat</a:t>
            </a:r>
            <a:r>
              <a:rPr lang="en-US" baseline="0" dirty="0">
                <a:latin typeface="Century Gothic"/>
                <a:cs typeface="Century Gothic"/>
              </a:rPr>
              <a:t> ... A population from Hood Canal grows slowly, and they don't ultimately get very large.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latin typeface="Century Gothic"/>
              <a:cs typeface="Century Gothic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A population from the Southern part of Puget Sound is extremely fecund- they </a:t>
            </a:r>
            <a:r>
              <a:rPr lang="en-US" baseline="0" dirty="0" err="1">
                <a:latin typeface="Century Gothic"/>
                <a:cs typeface="Century Gothic"/>
              </a:rPr>
              <a:t>reaproduce</a:t>
            </a:r>
            <a:r>
              <a:rPr lang="en-US" baseline="0" dirty="0">
                <a:latin typeface="Century Gothic"/>
                <a:cs typeface="Century Gothic"/>
              </a:rPr>
              <a:t> early, and often.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latin typeface="Century Gothic"/>
              <a:cs typeface="Century Gothic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Genetic analysis indicates that there is weak but significant genetic structure among these populations - and this may be related to their local environments.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latin typeface="Century Gothic"/>
              <a:cs typeface="Century Gothic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The Northern </a:t>
            </a:r>
            <a:r>
              <a:rPr lang="en-US" baseline="0" dirty="0" err="1">
                <a:latin typeface="Century Gothic"/>
                <a:cs typeface="Century Gothic"/>
              </a:rPr>
              <a:t>puget</a:t>
            </a:r>
            <a:r>
              <a:rPr lang="en-US" baseline="0" dirty="0">
                <a:latin typeface="Century Gothic"/>
                <a:cs typeface="Century Gothic"/>
              </a:rPr>
              <a:t> sound location is relatively cool and influenced the Pacific Ocean.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The Hood Canal location is notorious for having slow circulation, and as </a:t>
            </a:r>
            <a:r>
              <a:rPr lang="en-US" baseline="0" dirty="0" err="1">
                <a:latin typeface="Century Gothic"/>
                <a:cs typeface="Century Gothic"/>
              </a:rPr>
              <a:t>ar</a:t>
            </a:r>
            <a:r>
              <a:rPr lang="en-US" baseline="0" dirty="0">
                <a:latin typeface="Century Gothic"/>
                <a:cs typeface="Century Gothic"/>
              </a:rPr>
              <a:t> </a:t>
            </a:r>
            <a:r>
              <a:rPr lang="en-US" baseline="0" dirty="0" err="1">
                <a:latin typeface="Century Gothic"/>
                <a:cs typeface="Century Gothic"/>
              </a:rPr>
              <a:t>esult</a:t>
            </a:r>
            <a:r>
              <a:rPr lang="en-US" baseline="0" dirty="0">
                <a:latin typeface="Century Gothic"/>
                <a:cs typeface="Century Gothic"/>
              </a:rPr>
              <a:t> it can become quite </a:t>
            </a:r>
            <a:r>
              <a:rPr lang="en-US" baseline="0" dirty="0" err="1">
                <a:latin typeface="Century Gothic"/>
                <a:cs typeface="Century Gothic"/>
              </a:rPr>
              <a:t>stratiifed</a:t>
            </a:r>
            <a:r>
              <a:rPr lang="en-US" baseline="0" dirty="0">
                <a:latin typeface="Century Gothic"/>
                <a:cs typeface="Century Gothic"/>
              </a:rPr>
              <a:t>, resulting in extreme temperature, dissolved oxygen, and pH conditions.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The Southern Puget Sound location is much warmer, the water column is mixed, conditions are less dynamic, and it's a highly productive basin - that's where a ton of shellfish </a:t>
            </a:r>
            <a:r>
              <a:rPr lang="en-US" baseline="0" dirty="0" err="1">
                <a:latin typeface="Century Gothic"/>
                <a:cs typeface="Century Gothic"/>
              </a:rPr>
              <a:t>aqualcuture</a:t>
            </a:r>
            <a:r>
              <a:rPr lang="en-US" baseline="0" dirty="0">
                <a:latin typeface="Century Gothic"/>
                <a:cs typeface="Century Gothic"/>
              </a:rPr>
              <a:t> happens.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latin typeface="Century Gothic"/>
              <a:cs typeface="Century Gothic"/>
            </a:endParaRP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aseline="0" dirty="0">
                <a:latin typeface="Century Gothic"/>
                <a:cs typeface="Century Gothic"/>
              </a:rPr>
              <a:t>I explored the response of these three populations to </a:t>
            </a:r>
            <a:r>
              <a:rPr lang="en-US" baseline="0" dirty="0" err="1">
                <a:latin typeface="Century Gothic"/>
                <a:cs typeface="Century Gothic"/>
              </a:rPr>
              <a:t>acidificaiton</a:t>
            </a:r>
            <a:r>
              <a:rPr lang="en-US" baseline="0" dirty="0">
                <a:latin typeface="Century Gothic"/>
                <a:cs typeface="Century Gothic"/>
              </a:rPr>
              <a:t>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baseline="0" dirty="0">
              <a:latin typeface="Century Gothic"/>
              <a:cs typeface="Century Gothic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5071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1900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184370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102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06008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6279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65825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510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6233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03417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10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7147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888E2E-E6E5-0E4E-8B89-DC1C932D7C9A}" type="datetimeFigureOut">
              <a:rPr lang="en-US" smtClean="0"/>
              <a:t>8/12/21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2E1C32-6049-A34B-A0DD-3D99EA36A6E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33112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tiff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tiff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tiff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tiff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emf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emf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emf"/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tiff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NUL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NUL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988658EC-2F8D-124A-9CBF-1F3525178BE5}"/>
              </a:ext>
            </a:extLst>
          </p:cNvPr>
          <p:cNvSpPr txBox="1"/>
          <p:nvPr/>
        </p:nvSpPr>
        <p:spPr>
          <a:xfrm>
            <a:off x="616135" y="306910"/>
            <a:ext cx="4653738" cy="13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1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Olympia oyster 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i="1" kern="1200" cap="small" dirty="0" err="1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QuantSeq</a:t>
            </a:r>
            <a:r>
              <a:rPr lang="en-US" sz="2400" i="1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147EB-4B66-0C49-95CC-E6E778494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4" y="2226926"/>
            <a:ext cx="4963389" cy="3075474"/>
          </a:xfrm>
        </p:spPr>
        <p:txBody>
          <a:bodyPr vert="horz" lIns="91440" tIns="45720" rIns="91440" bIns="45720" rtlCol="0">
            <a:normAutofit/>
          </a:bodyPr>
          <a:lstStyle/>
          <a:p>
            <a:pPr marL="0" lvl="1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Data from …</a:t>
            </a:r>
          </a:p>
          <a:p>
            <a:pPr marL="0"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3 populations</a:t>
            </a:r>
          </a:p>
          <a:p>
            <a:pPr marL="0"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2 generations (3 life stages)</a:t>
            </a:r>
          </a:p>
          <a:p>
            <a:pPr marL="0" lvl="1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2 parental pCO</a:t>
            </a:r>
            <a:r>
              <a:rPr lang="en-US" baseline="-250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2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treatments </a:t>
            </a:r>
          </a:p>
          <a:p>
            <a:pPr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786C13-9120-4B49-91F1-709196A7A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02" r="6" b="7768"/>
          <a:stretch/>
        </p:blipFill>
        <p:spPr>
          <a:xfrm>
            <a:off x="5872163" y="306910"/>
            <a:ext cx="3031807" cy="18630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BCACDA-7C85-4042-8E60-A76B75A9796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063" r="6" b="6"/>
          <a:stretch/>
        </p:blipFill>
        <p:spPr>
          <a:xfrm rot="16200000">
            <a:off x="6456520" y="1746510"/>
            <a:ext cx="1863093" cy="3031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F9FCCC-8296-2145-B25F-A89B87944C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073" r="-2" b="23043"/>
          <a:stretch/>
        </p:blipFill>
        <p:spPr>
          <a:xfrm>
            <a:off x="5872163" y="4354824"/>
            <a:ext cx="3031807" cy="189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729652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ABA9835-A7B7-4B44-8D97-3884974338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824" y="3875221"/>
            <a:ext cx="3604433" cy="26967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4FA1DF-7E8E-D741-AEEB-FA87A62ABE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85824" y="1099577"/>
            <a:ext cx="3671631" cy="26967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352129" y="286012"/>
            <a:ext cx="82243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Diff. expression upon parental exposure to </a:t>
            </a:r>
            <a:r>
              <a:rPr lang="en-US" u="sng" dirty="0"/>
              <a:t>high pCO2</a:t>
            </a:r>
            <a:r>
              <a:rPr lang="en-US" dirty="0"/>
              <a:t>  - </a:t>
            </a:r>
            <a:r>
              <a:rPr lang="en-US" u="sng" dirty="0"/>
              <a:t>1-yr </a:t>
            </a:r>
            <a:r>
              <a:rPr lang="en-US" u="sng" dirty="0" err="1"/>
              <a:t>olds</a:t>
            </a:r>
            <a:r>
              <a:rPr lang="en-US" sz="1600" i="1" dirty="0"/>
              <a:t> - Global effects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AA171C-EDAF-FB41-B678-B5F2BFE77CFF}"/>
              </a:ext>
            </a:extLst>
          </p:cNvPr>
          <p:cNvSpPr txBox="1"/>
          <p:nvPr/>
        </p:nvSpPr>
        <p:spPr>
          <a:xfrm>
            <a:off x="562598" y="1264759"/>
            <a:ext cx="2175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All populations combined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143824-CC1F-7A49-BFBE-B8A3900BAC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97" t="15215" b="68474"/>
          <a:stretch/>
        </p:blipFill>
        <p:spPr>
          <a:xfrm>
            <a:off x="745892" y="4664691"/>
            <a:ext cx="1279300" cy="9920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3B963A0-8AE3-EF49-BB2E-18E61220F2E7}"/>
              </a:ext>
            </a:extLst>
          </p:cNvPr>
          <p:cNvSpPr txBox="1"/>
          <p:nvPr/>
        </p:nvSpPr>
        <p:spPr>
          <a:xfrm>
            <a:off x="6619357" y="1239277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Dabob</a:t>
            </a:r>
            <a:r>
              <a:rPr lang="en-US" sz="1400" dirty="0"/>
              <a:t> Bay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332F74-8272-2B4B-BEFC-92A9A108DC73}"/>
              </a:ext>
            </a:extLst>
          </p:cNvPr>
          <p:cNvSpPr txBox="1"/>
          <p:nvPr/>
        </p:nvSpPr>
        <p:spPr>
          <a:xfrm>
            <a:off x="6374391" y="4002437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Fidalgo</a:t>
            </a:r>
            <a:r>
              <a:rPr lang="en-US" sz="1400" dirty="0"/>
              <a:t> Bay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AF145F4-A15F-3641-A4C7-90124D701AE6}"/>
              </a:ext>
            </a:extLst>
          </p:cNvPr>
          <p:cNvCxnSpPr>
            <a:cxnSpLocks/>
          </p:cNvCxnSpPr>
          <p:nvPr/>
        </p:nvCxnSpPr>
        <p:spPr>
          <a:xfrm>
            <a:off x="3773591" y="1000008"/>
            <a:ext cx="0" cy="509167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FDF2D7AB-C2DF-A349-96BD-671FEC42125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010" r="16583"/>
          <a:stretch/>
        </p:blipFill>
        <p:spPr>
          <a:xfrm>
            <a:off x="38057" y="1990531"/>
            <a:ext cx="3406892" cy="2342869"/>
          </a:xfrm>
          <a:prstGeom prst="rect">
            <a:avLst/>
          </a:prstGeom>
        </p:spPr>
      </p:pic>
      <p:sp>
        <p:nvSpPr>
          <p:cNvPr id="15" name="Oval 14">
            <a:extLst>
              <a:ext uri="{FF2B5EF4-FFF2-40B4-BE49-F238E27FC236}">
                <a16:creationId xmlns:a16="http://schemas.microsoft.com/office/drawing/2014/main" id="{A2BF240B-C093-0744-91AF-D1A22F152473}"/>
              </a:ext>
            </a:extLst>
          </p:cNvPr>
          <p:cNvSpPr/>
          <p:nvPr/>
        </p:nvSpPr>
        <p:spPr>
          <a:xfrm rot="18836717">
            <a:off x="6488684" y="1262760"/>
            <a:ext cx="341457" cy="1148143"/>
          </a:xfrm>
          <a:prstGeom prst="ellipse">
            <a:avLst/>
          </a:prstGeom>
          <a:solidFill>
            <a:srgbClr val="02C6CA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EA9B533D-1F3F-DA49-AFF3-CACC7BAB8F78}"/>
              </a:ext>
            </a:extLst>
          </p:cNvPr>
          <p:cNvSpPr/>
          <p:nvPr/>
        </p:nvSpPr>
        <p:spPr>
          <a:xfrm rot="1900268">
            <a:off x="5771829" y="1086489"/>
            <a:ext cx="302323" cy="680869"/>
          </a:xfrm>
          <a:prstGeom prst="ellipse">
            <a:avLst/>
          </a:prstGeom>
          <a:solidFill>
            <a:srgbClr val="FB8177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11C774-37B7-7042-8E3C-E0FA4906E474}"/>
              </a:ext>
            </a:extLst>
          </p:cNvPr>
          <p:cNvSpPr txBox="1"/>
          <p:nvPr/>
        </p:nvSpPr>
        <p:spPr>
          <a:xfrm>
            <a:off x="662613" y="4607837"/>
            <a:ext cx="1965142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Parental pCO2 exposure</a:t>
            </a:r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85290948-20D0-9241-977B-39A49E2B28EA}"/>
              </a:ext>
            </a:extLst>
          </p:cNvPr>
          <p:cNvSpPr/>
          <p:nvPr/>
        </p:nvSpPr>
        <p:spPr>
          <a:xfrm rot="16024228">
            <a:off x="5723538" y="3926697"/>
            <a:ext cx="900834" cy="3201552"/>
          </a:xfrm>
          <a:prstGeom prst="ellipse">
            <a:avLst/>
          </a:prstGeom>
          <a:solidFill>
            <a:srgbClr val="02C6CA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7D6E531C-1CD4-1642-8162-6087B5B217A7}"/>
              </a:ext>
            </a:extLst>
          </p:cNvPr>
          <p:cNvSpPr/>
          <p:nvPr/>
        </p:nvSpPr>
        <p:spPr>
          <a:xfrm rot="16200000">
            <a:off x="5832097" y="4396639"/>
            <a:ext cx="598290" cy="3118484"/>
          </a:xfrm>
          <a:prstGeom prst="ellipse">
            <a:avLst/>
          </a:prstGeom>
          <a:solidFill>
            <a:srgbClr val="FB8177">
              <a:alpha val="32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6348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21" grpId="0" animBg="1"/>
      <p:bldP spid="26" grpId="0" animBg="1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ABA9835-A7B7-4B44-8D97-3884974338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690" y="4073341"/>
            <a:ext cx="3604433" cy="269676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394FA1DF-7E8E-D741-AEEB-FA87A62ABEA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4690" y="1297697"/>
            <a:ext cx="3671631" cy="2696768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423478" y="216102"/>
            <a:ext cx="77146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Could survival differences during field deployment relate to parental pCO</a:t>
            </a:r>
            <a:r>
              <a:rPr lang="en-US" baseline="-25000" dirty="0"/>
              <a:t>2</a:t>
            </a:r>
            <a:r>
              <a:rPr lang="en-US" dirty="0"/>
              <a:t> exposure influencing gene expression?</a:t>
            </a:r>
            <a:endParaRPr lang="en-US" sz="1600" i="1" dirty="0"/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B963A0-8AE3-EF49-BB2E-18E61220F2E7}"/>
              </a:ext>
            </a:extLst>
          </p:cNvPr>
          <p:cNvSpPr txBox="1"/>
          <p:nvPr/>
        </p:nvSpPr>
        <p:spPr>
          <a:xfrm>
            <a:off x="7668223" y="1437397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Dabob</a:t>
            </a:r>
            <a:r>
              <a:rPr lang="en-US" sz="1400" dirty="0"/>
              <a:t> Bay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332F74-8272-2B4B-BEFC-92A9A108DC73}"/>
              </a:ext>
            </a:extLst>
          </p:cNvPr>
          <p:cNvSpPr txBox="1"/>
          <p:nvPr/>
        </p:nvSpPr>
        <p:spPr>
          <a:xfrm>
            <a:off x="7423257" y="4200557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Fidalgo</a:t>
            </a:r>
            <a:r>
              <a:rPr lang="en-US" sz="1400" dirty="0"/>
              <a:t> Bay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AF145F4-A15F-3641-A4C7-90124D701AE6}"/>
              </a:ext>
            </a:extLst>
          </p:cNvPr>
          <p:cNvCxnSpPr>
            <a:cxnSpLocks/>
          </p:cNvCxnSpPr>
          <p:nvPr/>
        </p:nvCxnSpPr>
        <p:spPr>
          <a:xfrm>
            <a:off x="4822457" y="1198128"/>
            <a:ext cx="0" cy="509167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9" name="Picture 18">
            <a:extLst>
              <a:ext uri="{FF2B5EF4-FFF2-40B4-BE49-F238E27FC236}">
                <a16:creationId xmlns:a16="http://schemas.microsoft.com/office/drawing/2014/main" id="{4D7ECA1F-0E44-1249-92F2-FD4BF029391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002" y="2687949"/>
            <a:ext cx="4369339" cy="2352721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72A2B64E-E51D-1E4B-A602-8B99EE5E8E25}"/>
              </a:ext>
            </a:extLst>
          </p:cNvPr>
          <p:cNvSpPr txBox="1"/>
          <p:nvPr/>
        </p:nvSpPr>
        <p:spPr>
          <a:xfrm>
            <a:off x="633465" y="4992270"/>
            <a:ext cx="3945311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100" dirty="0" err="1"/>
              <a:t>Fidalgo</a:t>
            </a:r>
            <a:r>
              <a:rPr lang="en-US" sz="1100" dirty="0"/>
              <a:t> Bay	 </a:t>
            </a:r>
            <a:r>
              <a:rPr lang="en-US" sz="1100" dirty="0" err="1"/>
              <a:t>Dabob</a:t>
            </a:r>
            <a:r>
              <a:rPr lang="en-US" sz="1100" dirty="0"/>
              <a:t> Bay	 Oyster Bay F1  Oyster Bay F2</a:t>
            </a:r>
          </a:p>
        </p:txBody>
      </p:sp>
      <p:sp>
        <p:nvSpPr>
          <p:cNvPr id="21" name="Frame 20">
            <a:extLst>
              <a:ext uri="{FF2B5EF4-FFF2-40B4-BE49-F238E27FC236}">
                <a16:creationId xmlns:a16="http://schemas.microsoft.com/office/drawing/2014/main" id="{A6402050-8C51-DE4A-9891-4B502AEFB5F7}"/>
              </a:ext>
            </a:extLst>
          </p:cNvPr>
          <p:cNvSpPr/>
          <p:nvPr/>
        </p:nvSpPr>
        <p:spPr>
          <a:xfrm>
            <a:off x="126839" y="2545849"/>
            <a:ext cx="2481330" cy="2842055"/>
          </a:xfrm>
          <a:prstGeom prst="frame">
            <a:avLst>
              <a:gd name="adj1" fmla="val 1483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F8BB211-905A-1948-89C3-897F593A7E5D}"/>
              </a:ext>
            </a:extLst>
          </p:cNvPr>
          <p:cNvSpPr txBox="1"/>
          <p:nvPr/>
        </p:nvSpPr>
        <p:spPr>
          <a:xfrm>
            <a:off x="392232" y="1656329"/>
            <a:ext cx="3323081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/>
              <a:t>Survival ~1 </a:t>
            </a:r>
            <a:r>
              <a:rPr lang="en-US" sz="1600" dirty="0" err="1"/>
              <a:t>yr</a:t>
            </a:r>
            <a:r>
              <a:rPr lang="en-US" sz="1600" dirty="0"/>
              <a:t> old offspring in field differed by parental pCO2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643667A-D269-1E4A-A74A-7A34A155B4DC}"/>
              </a:ext>
            </a:extLst>
          </p:cNvPr>
          <p:cNvSpPr/>
          <p:nvPr/>
        </p:nvSpPr>
        <p:spPr>
          <a:xfrm>
            <a:off x="428316" y="5680270"/>
            <a:ext cx="205149" cy="223012"/>
          </a:xfrm>
          <a:prstGeom prst="rect">
            <a:avLst/>
          </a:prstGeom>
          <a:solidFill>
            <a:srgbClr val="D9D9D9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F64BB4E5-683C-4244-8F0B-6F01281B5969}"/>
              </a:ext>
            </a:extLst>
          </p:cNvPr>
          <p:cNvSpPr/>
          <p:nvPr/>
        </p:nvSpPr>
        <p:spPr>
          <a:xfrm>
            <a:off x="428311" y="6084139"/>
            <a:ext cx="205154" cy="223017"/>
          </a:xfrm>
          <a:prstGeom prst="rect">
            <a:avLst/>
          </a:prstGeom>
          <a:solidFill>
            <a:srgbClr val="8C8B8C"/>
          </a:solidFill>
          <a:ln w="952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B83256B-F085-864F-90BD-AD252100761F}"/>
              </a:ext>
            </a:extLst>
          </p:cNvPr>
          <p:cNvSpPr txBox="1"/>
          <p:nvPr/>
        </p:nvSpPr>
        <p:spPr>
          <a:xfrm>
            <a:off x="621741" y="5667317"/>
            <a:ext cx="190308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= ambient parental pCO2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BB634377-9BC9-1C46-87FD-C7B7426DDDFC}"/>
              </a:ext>
            </a:extLst>
          </p:cNvPr>
          <p:cNvSpPr txBox="1"/>
          <p:nvPr/>
        </p:nvSpPr>
        <p:spPr>
          <a:xfrm>
            <a:off x="633465" y="6030157"/>
            <a:ext cx="164660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= high parental pCO2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324A52-5E05-4E4A-9A9E-694EFE727F3D}"/>
              </a:ext>
            </a:extLst>
          </p:cNvPr>
          <p:cNvSpPr txBox="1"/>
          <p:nvPr/>
        </p:nvSpPr>
        <p:spPr>
          <a:xfrm>
            <a:off x="5826559" y="896772"/>
            <a:ext cx="268535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Global Gene Expression</a:t>
            </a:r>
          </a:p>
        </p:txBody>
      </p:sp>
      <p:pic>
        <p:nvPicPr>
          <p:cNvPr id="26" name="Picture 25">
            <a:extLst>
              <a:ext uri="{FF2B5EF4-FFF2-40B4-BE49-F238E27FC236}">
                <a16:creationId xmlns:a16="http://schemas.microsoft.com/office/drawing/2014/main" id="{4537B239-DAA0-134A-8C71-EDC219D90FF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8882" t="18104" r="924" b="71491"/>
          <a:stretch/>
        </p:blipFill>
        <p:spPr>
          <a:xfrm>
            <a:off x="5719485" y="2938713"/>
            <a:ext cx="980371" cy="632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5891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14CCE4-6ABB-C746-B20F-BC8AB5138C64}"/>
              </a:ext>
            </a:extLst>
          </p:cNvPr>
          <p:cNvSpPr txBox="1"/>
          <p:nvPr/>
        </p:nvSpPr>
        <p:spPr>
          <a:xfrm>
            <a:off x="589659" y="152103"/>
            <a:ext cx="796468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HOWEVER … there’s a catch. </a:t>
            </a:r>
          </a:p>
          <a:p>
            <a:r>
              <a:rPr lang="en-US" dirty="0"/>
              <a:t>Each population / treatment group is genetically distinct.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9E8E638-946F-CD44-83FF-DAFC1B7B251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927" t="3892" r="3777"/>
          <a:stretch/>
        </p:blipFill>
        <p:spPr>
          <a:xfrm>
            <a:off x="2445488" y="890366"/>
            <a:ext cx="5730949" cy="596763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D4C07EF0-A44F-AC46-A450-76B9238CBBC6}"/>
              </a:ext>
            </a:extLst>
          </p:cNvPr>
          <p:cNvSpPr txBox="1"/>
          <p:nvPr/>
        </p:nvSpPr>
        <p:spPr>
          <a:xfrm>
            <a:off x="478465" y="1669312"/>
            <a:ext cx="1690577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PCA biplots from SNPs</a:t>
            </a:r>
          </a:p>
          <a:p>
            <a:endParaRPr lang="en-US" i="1" dirty="0"/>
          </a:p>
          <a:p>
            <a:r>
              <a:rPr lang="en-US" sz="1400" i="1" dirty="0"/>
              <a:t>each color = population + parental pCO2 group</a:t>
            </a:r>
            <a:endParaRPr lang="en-US" i="1" dirty="0"/>
          </a:p>
        </p:txBody>
      </p:sp>
      <p:sp>
        <p:nvSpPr>
          <p:cNvPr id="6" name="Frame 5">
            <a:extLst>
              <a:ext uri="{FF2B5EF4-FFF2-40B4-BE49-F238E27FC236}">
                <a16:creationId xmlns:a16="http://schemas.microsoft.com/office/drawing/2014/main" id="{0CBC3613-DC97-674B-BA1C-DF3A19ECA173}"/>
              </a:ext>
            </a:extLst>
          </p:cNvPr>
          <p:cNvSpPr/>
          <p:nvPr/>
        </p:nvSpPr>
        <p:spPr>
          <a:xfrm>
            <a:off x="5326910" y="2477384"/>
            <a:ext cx="1254643" cy="1244009"/>
          </a:xfrm>
          <a:prstGeom prst="frame">
            <a:avLst>
              <a:gd name="adj1" fmla="val 1483"/>
            </a:avLst>
          </a:prstGeom>
          <a:solidFill>
            <a:srgbClr val="C00000"/>
          </a:solidFill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9719227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AD8D1619-A8F5-FD41-B221-1D40C05CFE1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1365"/>
          <a:stretch/>
        </p:blipFill>
        <p:spPr>
          <a:xfrm>
            <a:off x="168897" y="1885121"/>
            <a:ext cx="4243615" cy="31072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145BE5BB-3A93-C84E-89EB-FD93B6E811D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43564" y="1871296"/>
            <a:ext cx="4299036" cy="32227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2914CCE4-6ABB-C746-B20F-BC8AB5138C64}"/>
              </a:ext>
            </a:extLst>
          </p:cNvPr>
          <p:cNvSpPr txBox="1"/>
          <p:nvPr/>
        </p:nvSpPr>
        <p:spPr>
          <a:xfrm>
            <a:off x="589659" y="227589"/>
            <a:ext cx="796468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And there are many siblings. 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A65F294-C961-6E4D-88DB-2956EBB9C1B9}"/>
              </a:ext>
            </a:extLst>
          </p:cNvPr>
          <p:cNvSpPr txBox="1"/>
          <p:nvPr/>
        </p:nvSpPr>
        <p:spPr>
          <a:xfrm>
            <a:off x="1677933" y="1504013"/>
            <a:ext cx="107112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 err="1"/>
              <a:t>Dabob</a:t>
            </a:r>
            <a:r>
              <a:rPr lang="en-US" sz="1400" dirty="0"/>
              <a:t> Bay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169C820-6024-9842-9991-E3C5E41B61D8}"/>
              </a:ext>
            </a:extLst>
          </p:cNvPr>
          <p:cNvSpPr txBox="1"/>
          <p:nvPr/>
        </p:nvSpPr>
        <p:spPr>
          <a:xfrm>
            <a:off x="6335629" y="1522862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Fidalgo</a:t>
            </a:r>
            <a:r>
              <a:rPr lang="en-US" sz="1400" dirty="0"/>
              <a:t> Bay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F9808BF-0851-6E42-9A7D-6FF38DD96F88}"/>
              </a:ext>
            </a:extLst>
          </p:cNvPr>
          <p:cNvSpPr txBox="1"/>
          <p:nvPr/>
        </p:nvSpPr>
        <p:spPr>
          <a:xfrm>
            <a:off x="644838" y="2098128"/>
            <a:ext cx="120605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Half sibs (same father)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84F4A3CD-9E62-4F43-92EC-368E4E176737}"/>
              </a:ext>
            </a:extLst>
          </p:cNvPr>
          <p:cNvSpPr txBox="1"/>
          <p:nvPr/>
        </p:nvSpPr>
        <p:spPr>
          <a:xfrm>
            <a:off x="2274925" y="3346210"/>
            <a:ext cx="9482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half sibs (same mother)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FB0AAA97-CD34-5E49-9591-2EEBC1FEDD57}"/>
              </a:ext>
            </a:extLst>
          </p:cNvPr>
          <p:cNvSpPr/>
          <p:nvPr/>
        </p:nvSpPr>
        <p:spPr>
          <a:xfrm rot="18747797">
            <a:off x="1643471" y="2126685"/>
            <a:ext cx="1005855" cy="461516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929F84A2-A9D9-EB46-ADF6-15E45EA9CC54}"/>
              </a:ext>
            </a:extLst>
          </p:cNvPr>
          <p:cNvCxnSpPr/>
          <p:nvPr/>
        </p:nvCxnSpPr>
        <p:spPr>
          <a:xfrm>
            <a:off x="1424761" y="2222205"/>
            <a:ext cx="47272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Oval 24">
            <a:extLst>
              <a:ext uri="{FF2B5EF4-FFF2-40B4-BE49-F238E27FC236}">
                <a16:creationId xmlns:a16="http://schemas.microsoft.com/office/drawing/2014/main" id="{FE0AD60E-B11C-C142-92F4-89BBE8BF0950}"/>
              </a:ext>
            </a:extLst>
          </p:cNvPr>
          <p:cNvSpPr/>
          <p:nvPr/>
        </p:nvSpPr>
        <p:spPr>
          <a:xfrm rot="2444990">
            <a:off x="2421215" y="2452739"/>
            <a:ext cx="760500" cy="35246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D320244B-6B35-D54A-8C3B-81AE8EFEEE8F}"/>
              </a:ext>
            </a:extLst>
          </p:cNvPr>
          <p:cNvCxnSpPr>
            <a:cxnSpLocks/>
          </p:cNvCxnSpPr>
          <p:nvPr/>
        </p:nvCxnSpPr>
        <p:spPr>
          <a:xfrm flipV="1">
            <a:off x="2801465" y="2949265"/>
            <a:ext cx="134437" cy="40748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Oval 33">
            <a:extLst>
              <a:ext uri="{FF2B5EF4-FFF2-40B4-BE49-F238E27FC236}">
                <a16:creationId xmlns:a16="http://schemas.microsoft.com/office/drawing/2014/main" id="{83823D7A-BBB5-8E4B-9761-ECB43AA3F5BF}"/>
              </a:ext>
            </a:extLst>
          </p:cNvPr>
          <p:cNvSpPr/>
          <p:nvPr/>
        </p:nvSpPr>
        <p:spPr>
          <a:xfrm rot="2444990">
            <a:off x="2495911" y="2318914"/>
            <a:ext cx="351283" cy="352463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5" name="Straight Arrow Connector 34">
            <a:extLst>
              <a:ext uri="{FF2B5EF4-FFF2-40B4-BE49-F238E27FC236}">
                <a16:creationId xmlns:a16="http://schemas.microsoft.com/office/drawing/2014/main" id="{A38760F7-9D0E-9A49-BF90-D71412D3C7F6}"/>
              </a:ext>
            </a:extLst>
          </p:cNvPr>
          <p:cNvCxnSpPr>
            <a:cxnSpLocks/>
            <a:endCxn id="34" idx="4"/>
          </p:cNvCxnSpPr>
          <p:nvPr/>
        </p:nvCxnSpPr>
        <p:spPr>
          <a:xfrm flipV="1">
            <a:off x="2219064" y="2628653"/>
            <a:ext cx="337452" cy="35453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B2F8A4FD-1F93-8C46-9DD5-2B9593D366BB}"/>
              </a:ext>
            </a:extLst>
          </p:cNvPr>
          <p:cNvSpPr txBox="1"/>
          <p:nvPr/>
        </p:nvSpPr>
        <p:spPr>
          <a:xfrm>
            <a:off x="1543703" y="3019886"/>
            <a:ext cx="9482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full sibs</a:t>
            </a:r>
          </a:p>
        </p:txBody>
      </p:sp>
      <p:sp>
        <p:nvSpPr>
          <p:cNvPr id="39" name="Arc 38">
            <a:extLst>
              <a:ext uri="{FF2B5EF4-FFF2-40B4-BE49-F238E27FC236}">
                <a16:creationId xmlns:a16="http://schemas.microsoft.com/office/drawing/2014/main" id="{A716DA6C-A2E4-E64E-A266-F845CF3F7BB2}"/>
              </a:ext>
            </a:extLst>
          </p:cNvPr>
          <p:cNvSpPr/>
          <p:nvPr/>
        </p:nvSpPr>
        <p:spPr>
          <a:xfrm>
            <a:off x="2564316" y="2195725"/>
            <a:ext cx="806204" cy="1323365"/>
          </a:xfrm>
          <a:prstGeom prst="arc">
            <a:avLst>
              <a:gd name="adj1" fmla="val 14813950"/>
              <a:gd name="adj2" fmla="val 1352457"/>
            </a:avLst>
          </a:prstGeom>
          <a:ln>
            <a:solidFill>
              <a:schemeClr val="tx1"/>
            </a:solidFill>
            <a:headEnd type="triangle" w="med" len="me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48C9F43C-2050-0343-81C2-139BEE2914C9}"/>
              </a:ext>
            </a:extLst>
          </p:cNvPr>
          <p:cNvSpPr txBox="1"/>
          <p:nvPr/>
        </p:nvSpPr>
        <p:spPr>
          <a:xfrm>
            <a:off x="3206701" y="2003588"/>
            <a:ext cx="118171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half sib (same father)</a:t>
            </a:r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430EA004-333E-2346-B1C7-BD1C351AC89F}"/>
              </a:ext>
            </a:extLst>
          </p:cNvPr>
          <p:cNvSpPr/>
          <p:nvPr/>
        </p:nvSpPr>
        <p:spPr>
          <a:xfrm rot="426040">
            <a:off x="4927727" y="4269821"/>
            <a:ext cx="1557276" cy="302174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95CD83C7-4467-D541-A0C1-99566E8D56D2}"/>
              </a:ext>
            </a:extLst>
          </p:cNvPr>
          <p:cNvSpPr txBox="1"/>
          <p:nvPr/>
        </p:nvSpPr>
        <p:spPr>
          <a:xfrm>
            <a:off x="4780010" y="4919347"/>
            <a:ext cx="94827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Full sibs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21FA0C7E-A4EF-EF45-807B-0122B2B88CC7}"/>
              </a:ext>
            </a:extLst>
          </p:cNvPr>
          <p:cNvCxnSpPr>
            <a:cxnSpLocks/>
            <a:stCxn id="44" idx="0"/>
          </p:cNvCxnSpPr>
          <p:nvPr/>
        </p:nvCxnSpPr>
        <p:spPr>
          <a:xfrm flipV="1">
            <a:off x="5254145" y="4583293"/>
            <a:ext cx="210484" cy="33605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Oval 50">
            <a:extLst>
              <a:ext uri="{FF2B5EF4-FFF2-40B4-BE49-F238E27FC236}">
                <a16:creationId xmlns:a16="http://schemas.microsoft.com/office/drawing/2014/main" id="{E53A8D67-AC8E-5A4D-82B4-070D46D68917}"/>
              </a:ext>
            </a:extLst>
          </p:cNvPr>
          <p:cNvSpPr/>
          <p:nvPr/>
        </p:nvSpPr>
        <p:spPr>
          <a:xfrm rot="20234732">
            <a:off x="5046642" y="3563890"/>
            <a:ext cx="2355681" cy="428159"/>
          </a:xfrm>
          <a:prstGeom prst="ellipse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AD75242C-8124-9E41-BA4A-AD68E1892A38}"/>
              </a:ext>
            </a:extLst>
          </p:cNvPr>
          <p:cNvSpPr txBox="1"/>
          <p:nvPr/>
        </p:nvSpPr>
        <p:spPr>
          <a:xfrm>
            <a:off x="5157702" y="2959387"/>
            <a:ext cx="140422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Half sibs </a:t>
            </a:r>
          </a:p>
          <a:p>
            <a:r>
              <a:rPr lang="en-US" sz="1200" dirty="0"/>
              <a:t>(same mother)</a:t>
            </a:r>
          </a:p>
        </p:txBody>
      </p: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E00D05FB-0BE7-0B47-9F43-C00BD55E64DB}"/>
              </a:ext>
            </a:extLst>
          </p:cNvPr>
          <p:cNvCxnSpPr>
            <a:cxnSpLocks/>
          </p:cNvCxnSpPr>
          <p:nvPr/>
        </p:nvCxnSpPr>
        <p:spPr>
          <a:xfrm>
            <a:off x="5711134" y="3346210"/>
            <a:ext cx="127050" cy="27242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>
            <a:extLst>
              <a:ext uri="{FF2B5EF4-FFF2-40B4-BE49-F238E27FC236}">
                <a16:creationId xmlns:a16="http://schemas.microsoft.com/office/drawing/2014/main" id="{18FC65EC-B0AB-DA4E-AB5D-536EB9609BC4}"/>
              </a:ext>
            </a:extLst>
          </p:cNvPr>
          <p:cNvSpPr txBox="1"/>
          <p:nvPr/>
        </p:nvSpPr>
        <p:spPr>
          <a:xfrm>
            <a:off x="1897490" y="5600318"/>
            <a:ext cx="6211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Only include </a:t>
            </a:r>
            <a:r>
              <a:rPr lang="en-US" dirty="0" err="1"/>
              <a:t>Fidalgo</a:t>
            </a:r>
            <a:r>
              <a:rPr lang="en-US" dirty="0"/>
              <a:t> Bay non-sibs in 1-yr old DEG analysis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89E89F7-7228-D742-8001-46E974FAFB05}"/>
              </a:ext>
            </a:extLst>
          </p:cNvPr>
          <p:cNvSpPr txBox="1"/>
          <p:nvPr/>
        </p:nvSpPr>
        <p:spPr>
          <a:xfrm>
            <a:off x="-840132" y="4497191"/>
            <a:ext cx="2714913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9900" dirty="0"/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9639148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0" grpId="0"/>
      <p:bldP spid="61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D10B628-13FF-5A46-A9ED-C0FF93074B25}"/>
              </a:ext>
            </a:extLst>
          </p:cNvPr>
          <p:cNvSpPr txBox="1"/>
          <p:nvPr/>
        </p:nvSpPr>
        <p:spPr>
          <a:xfrm>
            <a:off x="716283" y="217532"/>
            <a:ext cx="7122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5 DEGs that common among all 4 NON-SIBS sample combinations </a:t>
            </a:r>
            <a:endParaRPr lang="en-US" dirty="0"/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2F10938-AC96-6E45-91C2-F08BADDA1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752" y="-1317903"/>
            <a:ext cx="1819575" cy="1122465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D572325-E60C-1B49-8777-5CD39F172F2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25400" y="-1247708"/>
            <a:ext cx="1819575" cy="1122465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D062C24-5634-2B4C-A852-7F2D4CA123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3092" y="-1119698"/>
            <a:ext cx="1819575" cy="1122465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610E757-B19E-5C4A-BB11-07B9F8D023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7739" y="-1119698"/>
            <a:ext cx="1930683" cy="119100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7A1EA968-271E-E944-BE33-61D1D5C3FA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5602" y="1334752"/>
            <a:ext cx="7838746" cy="483559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5771244-70DE-544E-ABCA-010404CD2737}"/>
              </a:ext>
            </a:extLst>
          </p:cNvPr>
          <p:cNvSpPr txBox="1"/>
          <p:nvPr/>
        </p:nvSpPr>
        <p:spPr>
          <a:xfrm>
            <a:off x="926905" y="2576449"/>
            <a:ext cx="186797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i="1" dirty="0"/>
              <a:t>Helicase with zinc finger domain 2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4F25A8E-379F-104F-87C0-CBFE7E8D7010}"/>
              </a:ext>
            </a:extLst>
          </p:cNvPr>
          <p:cNvSpPr txBox="1"/>
          <p:nvPr/>
        </p:nvSpPr>
        <p:spPr>
          <a:xfrm>
            <a:off x="5993903" y="4195482"/>
            <a:ext cx="2854262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/>
              <a:t>One annotated – BP include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nuclear-transcribed mRNA catabolic process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positive regulation of transcription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100" dirty="0"/>
              <a:t>regulation of lipid metabolic process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C00DDED-23A0-8C45-A636-3289D2C54170}"/>
              </a:ext>
            </a:extLst>
          </p:cNvPr>
          <p:cNvSpPr txBox="1"/>
          <p:nvPr/>
        </p:nvSpPr>
        <p:spPr>
          <a:xfrm>
            <a:off x="5234807" y="681158"/>
            <a:ext cx="30957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Not all that impressive to me</a:t>
            </a:r>
          </a:p>
        </p:txBody>
      </p:sp>
    </p:spTree>
    <p:extLst>
      <p:ext uri="{BB962C8B-B14F-4D97-AF65-F5344CB8AC3E}">
        <p14:creationId xmlns:p14="http://schemas.microsoft.com/office/powerpoint/2010/main" val="261615431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1049980" y="341278"/>
            <a:ext cx="795686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Analysis option 2: </a:t>
            </a:r>
            <a:r>
              <a:rPr lang="en-US" sz="2000" dirty="0" err="1"/>
              <a:t>Gentotype</a:t>
            </a:r>
            <a:r>
              <a:rPr lang="en-US" sz="2000" dirty="0"/>
              <a:t>-dependent expression differences among populations, life stages of Olympia </a:t>
            </a:r>
            <a:r>
              <a:rPr lang="en-US" sz="2000" dirty="0" err="1"/>
              <a:t>osyter</a:t>
            </a:r>
            <a:endParaRPr lang="en-US" sz="2000" dirty="0"/>
          </a:p>
        </p:txBody>
      </p:sp>
      <p:grpSp>
        <p:nvGrpSpPr>
          <p:cNvPr id="59" name="Group 58">
            <a:extLst>
              <a:ext uri="{FF2B5EF4-FFF2-40B4-BE49-F238E27FC236}">
                <a16:creationId xmlns:a16="http://schemas.microsoft.com/office/drawing/2014/main" id="{9E1BD93C-439F-4349-AEF7-B48AAFD2589F}"/>
              </a:ext>
            </a:extLst>
          </p:cNvPr>
          <p:cNvGrpSpPr/>
          <p:nvPr/>
        </p:nvGrpSpPr>
        <p:grpSpPr>
          <a:xfrm>
            <a:off x="1049980" y="1471351"/>
            <a:ext cx="6636651" cy="3472605"/>
            <a:chOff x="-458046" y="3972753"/>
            <a:chExt cx="4678422" cy="2447972"/>
          </a:xfrm>
        </p:grpSpPr>
        <p:sp>
          <p:nvSpPr>
            <p:cNvPr id="60" name="Rectangle 59">
              <a:extLst>
                <a:ext uri="{FF2B5EF4-FFF2-40B4-BE49-F238E27FC236}">
                  <a16:creationId xmlns:a16="http://schemas.microsoft.com/office/drawing/2014/main" id="{DA66262C-3CC5-5646-91F3-E92FD44539F0}"/>
                </a:ext>
              </a:extLst>
            </p:cNvPr>
            <p:cNvSpPr/>
            <p:nvPr/>
          </p:nvSpPr>
          <p:spPr>
            <a:xfrm>
              <a:off x="-458046" y="3972753"/>
              <a:ext cx="1316569" cy="1006690"/>
            </a:xfrm>
            <a:prstGeom prst="rect">
              <a:avLst/>
            </a:prstGeom>
            <a:solidFill>
              <a:srgbClr val="6CA203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/>
                <a:t>Fidalgo</a:t>
              </a:r>
              <a:r>
                <a:rPr lang="en-US" sz="2000" dirty="0"/>
                <a:t> Bay</a:t>
              </a:r>
            </a:p>
            <a:p>
              <a:pPr algn="ctr"/>
              <a:r>
                <a:rPr lang="en-US" sz="1600" i="1" dirty="0"/>
                <a:t>Fast growing &amp; larger</a:t>
              </a:r>
              <a:endParaRPr lang="en-US" sz="2000" i="1" dirty="0"/>
            </a:p>
          </p:txBody>
        </p:sp>
        <p:sp>
          <p:nvSpPr>
            <p:cNvPr id="61" name="Rectangle 60">
              <a:extLst>
                <a:ext uri="{FF2B5EF4-FFF2-40B4-BE49-F238E27FC236}">
                  <a16:creationId xmlns:a16="http://schemas.microsoft.com/office/drawing/2014/main" id="{286FF05A-4CC8-8946-A9A5-1EF07B743BE9}"/>
                </a:ext>
              </a:extLst>
            </p:cNvPr>
            <p:cNvSpPr/>
            <p:nvPr/>
          </p:nvSpPr>
          <p:spPr>
            <a:xfrm>
              <a:off x="1222880" y="3972753"/>
              <a:ext cx="1316570" cy="1006689"/>
            </a:xfrm>
            <a:prstGeom prst="rect">
              <a:avLst/>
            </a:prstGeom>
            <a:solidFill>
              <a:srgbClr val="F35D5A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 err="1"/>
                <a:t>Dabob</a:t>
              </a:r>
              <a:r>
                <a:rPr lang="en-US" sz="2000" dirty="0"/>
                <a:t> Bay</a:t>
              </a:r>
            </a:p>
            <a:p>
              <a:pPr algn="ctr"/>
              <a:r>
                <a:rPr lang="en-US" sz="1600" i="1" dirty="0"/>
                <a:t>Smaller</a:t>
              </a:r>
            </a:p>
            <a:p>
              <a:pPr algn="ctr"/>
              <a:r>
                <a:rPr lang="en-US" sz="1600" i="1" dirty="0"/>
                <a:t>Resilient larvae</a:t>
              </a:r>
            </a:p>
            <a:p>
              <a:pPr algn="ctr"/>
              <a:r>
                <a:rPr lang="en-US" sz="1600" i="1" dirty="0"/>
                <a:t>Black in color</a:t>
              </a:r>
            </a:p>
          </p:txBody>
        </p:sp>
        <p:sp>
          <p:nvSpPr>
            <p:cNvPr id="62" name="Rectangle 61">
              <a:extLst>
                <a:ext uri="{FF2B5EF4-FFF2-40B4-BE49-F238E27FC236}">
                  <a16:creationId xmlns:a16="http://schemas.microsoft.com/office/drawing/2014/main" id="{D06B732C-36DC-214F-8CD6-F776CED56330}"/>
                </a:ext>
              </a:extLst>
            </p:cNvPr>
            <p:cNvSpPr/>
            <p:nvPr/>
          </p:nvSpPr>
          <p:spPr>
            <a:xfrm>
              <a:off x="2903806" y="5424779"/>
              <a:ext cx="1316570" cy="995946"/>
            </a:xfrm>
            <a:prstGeom prst="rect">
              <a:avLst/>
            </a:prstGeom>
            <a:solidFill>
              <a:srgbClr val="B95EFF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Oyster Bay C2</a:t>
              </a:r>
            </a:p>
            <a:p>
              <a:pPr algn="ctr"/>
              <a:r>
                <a:rPr lang="en-US" sz="1600" dirty="0"/>
                <a:t>(inbred, from C1)</a:t>
              </a:r>
            </a:p>
          </p:txBody>
        </p:sp>
        <p:sp>
          <p:nvSpPr>
            <p:cNvPr id="63" name="Rectangle 62">
              <a:extLst>
                <a:ext uri="{FF2B5EF4-FFF2-40B4-BE49-F238E27FC236}">
                  <a16:creationId xmlns:a16="http://schemas.microsoft.com/office/drawing/2014/main" id="{C0C66E17-D162-A942-91F3-BFACD47FDC28}"/>
                </a:ext>
              </a:extLst>
            </p:cNvPr>
            <p:cNvSpPr/>
            <p:nvPr/>
          </p:nvSpPr>
          <p:spPr>
            <a:xfrm>
              <a:off x="2903806" y="3983496"/>
              <a:ext cx="1316570" cy="995946"/>
            </a:xfrm>
            <a:prstGeom prst="rect">
              <a:avLst/>
            </a:prstGeom>
            <a:solidFill>
              <a:srgbClr val="17B3B7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2000" dirty="0"/>
                <a:t>Oyster Bay C1 </a:t>
              </a:r>
            </a:p>
            <a:p>
              <a:pPr algn="ctr"/>
              <a:r>
                <a:rPr lang="en-US" sz="1600" i="1" dirty="0"/>
                <a:t>High reproductive output</a:t>
              </a:r>
              <a:endParaRPr lang="en-US" sz="2000" i="1" dirty="0"/>
            </a:p>
          </p:txBody>
        </p:sp>
      </p:grpSp>
      <p:cxnSp>
        <p:nvCxnSpPr>
          <p:cNvPr id="77" name="Straight Arrow Connector 76">
            <a:extLst>
              <a:ext uri="{FF2B5EF4-FFF2-40B4-BE49-F238E27FC236}">
                <a16:creationId xmlns:a16="http://schemas.microsoft.com/office/drawing/2014/main" id="{5ADA1DD2-44CF-6D43-9149-AA164F35F697}"/>
              </a:ext>
            </a:extLst>
          </p:cNvPr>
          <p:cNvCxnSpPr>
            <a:cxnSpLocks/>
            <a:stCxn id="63" idx="2"/>
            <a:endCxn id="62" idx="0"/>
          </p:cNvCxnSpPr>
          <p:nvPr/>
        </p:nvCxnSpPr>
        <p:spPr>
          <a:xfrm>
            <a:off x="6752810" y="2899404"/>
            <a:ext cx="0" cy="631739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Box 80">
            <a:extLst>
              <a:ext uri="{FF2B5EF4-FFF2-40B4-BE49-F238E27FC236}">
                <a16:creationId xmlns:a16="http://schemas.microsoft.com/office/drawing/2014/main" id="{9D83DDE1-EB24-5342-9242-0AB965F9ABCF}"/>
              </a:ext>
            </a:extLst>
          </p:cNvPr>
          <p:cNvSpPr txBox="1"/>
          <p:nvPr/>
        </p:nvSpPr>
        <p:spPr>
          <a:xfrm>
            <a:off x="1176080" y="3461532"/>
            <a:ext cx="541019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3 populations (four cohorts)</a:t>
            </a:r>
          </a:p>
          <a:p>
            <a:r>
              <a:rPr lang="en-US" dirty="0"/>
              <a:t>2-3 life stages (adult, larvae, 1-yr old)</a:t>
            </a:r>
          </a:p>
        </p:txBody>
      </p:sp>
    </p:spTree>
    <p:extLst>
      <p:ext uri="{BB962C8B-B14F-4D97-AF65-F5344CB8AC3E}">
        <p14:creationId xmlns:p14="http://schemas.microsoft.com/office/powerpoint/2010/main" val="25268043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2013999" y="218662"/>
            <a:ext cx="5477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Diff. expression by </a:t>
            </a:r>
            <a:r>
              <a:rPr lang="en-US" sz="2400" b="1" dirty="0"/>
              <a:t>population</a:t>
            </a:r>
            <a:r>
              <a:rPr lang="en-US" sz="2400" dirty="0"/>
              <a:t> - </a:t>
            </a:r>
            <a:r>
              <a:rPr lang="en-US" sz="2400" u="sng" dirty="0"/>
              <a:t>Adults</a:t>
            </a:r>
            <a:endParaRPr lang="en-US" sz="2000" i="1" u="sng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1AD682EE-62AF-F74E-99FC-3D49ED2FBD7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425" t="5297" r="23206"/>
          <a:stretch/>
        </p:blipFill>
        <p:spPr>
          <a:xfrm>
            <a:off x="141740" y="1131537"/>
            <a:ext cx="4513159" cy="35935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6B9F1899-B5A9-424D-B5E5-AF6119B9ECA5}"/>
              </a:ext>
            </a:extLst>
          </p:cNvPr>
          <p:cNvSpPr txBox="1"/>
          <p:nvPr/>
        </p:nvSpPr>
        <p:spPr>
          <a:xfrm>
            <a:off x="1863524" y="762205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Global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6604E918-B077-C344-8E95-F9C35D3458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76849" t="42600" r="4872" b="39139"/>
          <a:stretch/>
        </p:blipFill>
        <p:spPr>
          <a:xfrm>
            <a:off x="1244978" y="5298179"/>
            <a:ext cx="1916628" cy="1181057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D9362D6-C834-714F-AC6F-813AF14A0ED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454" t="6205" r="24032"/>
          <a:stretch/>
        </p:blipFill>
        <p:spPr>
          <a:xfrm>
            <a:off x="4704118" y="1131537"/>
            <a:ext cx="4379481" cy="3593591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5" name="TextBox 14">
            <a:extLst>
              <a:ext uri="{FF2B5EF4-FFF2-40B4-BE49-F238E27FC236}">
                <a16:creationId xmlns:a16="http://schemas.microsoft.com/office/drawing/2014/main" id="{4055F099-8FE5-2149-B552-15620445746B}"/>
              </a:ext>
            </a:extLst>
          </p:cNvPr>
          <p:cNvSpPr txBox="1"/>
          <p:nvPr/>
        </p:nvSpPr>
        <p:spPr>
          <a:xfrm>
            <a:off x="6428961" y="747508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DEGs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B73D2F6-1526-784A-83A1-1D050CE56E45}"/>
              </a:ext>
            </a:extLst>
          </p:cNvPr>
          <p:cNvGrpSpPr/>
          <p:nvPr/>
        </p:nvGrpSpPr>
        <p:grpSpPr>
          <a:xfrm>
            <a:off x="4014643" y="4969743"/>
            <a:ext cx="4143635" cy="1669595"/>
            <a:chOff x="5194857" y="4969743"/>
            <a:chExt cx="4143635" cy="1669595"/>
          </a:xfrm>
        </p:grpSpPr>
        <p:grpSp>
          <p:nvGrpSpPr>
            <p:cNvPr id="20" name="Group 19">
              <a:extLst>
                <a:ext uri="{FF2B5EF4-FFF2-40B4-BE49-F238E27FC236}">
                  <a16:creationId xmlns:a16="http://schemas.microsoft.com/office/drawing/2014/main" id="{C405257D-2D02-044E-B86A-951FF30A70AA}"/>
                </a:ext>
              </a:extLst>
            </p:cNvPr>
            <p:cNvGrpSpPr/>
            <p:nvPr/>
          </p:nvGrpSpPr>
          <p:grpSpPr>
            <a:xfrm>
              <a:off x="5337438" y="5357751"/>
              <a:ext cx="3251852" cy="1281587"/>
              <a:chOff x="719232" y="4099491"/>
              <a:chExt cx="3251852" cy="1281587"/>
            </a:xfrm>
          </p:grpSpPr>
          <p:sp>
            <p:nvSpPr>
              <p:cNvPr id="22" name="Rectangle 21">
                <a:extLst>
                  <a:ext uri="{FF2B5EF4-FFF2-40B4-BE49-F238E27FC236}">
                    <a16:creationId xmlns:a16="http://schemas.microsoft.com/office/drawing/2014/main" id="{F5447998-5860-8646-9E0C-2989282A0CC0}"/>
                  </a:ext>
                </a:extLst>
              </p:cNvPr>
              <p:cNvSpPr/>
              <p:nvPr/>
            </p:nvSpPr>
            <p:spPr>
              <a:xfrm>
                <a:off x="719232" y="4955776"/>
                <a:ext cx="712381" cy="425302"/>
              </a:xfrm>
              <a:prstGeom prst="rect">
                <a:avLst/>
              </a:prstGeom>
              <a:solidFill>
                <a:srgbClr val="6A8FB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/>
                  <a:t>Fidalgo</a:t>
                </a:r>
                <a:r>
                  <a:rPr lang="en-US" sz="1100" dirty="0"/>
                  <a:t> Bay</a:t>
                </a:r>
              </a:p>
            </p:txBody>
          </p:sp>
          <p:sp>
            <p:nvSpPr>
              <p:cNvPr id="24" name="Rectangle 23">
                <a:extLst>
                  <a:ext uri="{FF2B5EF4-FFF2-40B4-BE49-F238E27FC236}">
                    <a16:creationId xmlns:a16="http://schemas.microsoft.com/office/drawing/2014/main" id="{F0DC173E-7952-8444-9BF2-4C01B80081C2}"/>
                  </a:ext>
                </a:extLst>
              </p:cNvPr>
              <p:cNvSpPr/>
              <p:nvPr/>
            </p:nvSpPr>
            <p:spPr>
              <a:xfrm>
                <a:off x="2002658" y="4099491"/>
                <a:ext cx="712381" cy="425302"/>
              </a:xfrm>
              <a:prstGeom prst="rect">
                <a:avLst/>
              </a:prstGeom>
              <a:solidFill>
                <a:srgbClr val="81B7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/>
                  <a:t>Dabob</a:t>
                </a:r>
                <a:r>
                  <a:rPr lang="en-US" sz="1100" dirty="0"/>
                  <a:t> Bay</a:t>
                </a:r>
              </a:p>
            </p:txBody>
          </p:sp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B2E3F7A8-A8D5-9B44-8944-3DF000ADC2F3}"/>
                  </a:ext>
                </a:extLst>
              </p:cNvPr>
              <p:cNvSpPr/>
              <p:nvPr/>
            </p:nvSpPr>
            <p:spPr>
              <a:xfrm>
                <a:off x="3258703" y="4955776"/>
                <a:ext cx="712381" cy="425302"/>
              </a:xfrm>
              <a:prstGeom prst="rect">
                <a:avLst/>
              </a:prstGeom>
              <a:solidFill>
                <a:srgbClr val="9B6DA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Oyster Bay C1</a:t>
                </a:r>
              </a:p>
            </p:txBody>
          </p: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8043D22D-578D-BC47-995F-AFE9BD317C8C}"/>
                  </a:ext>
                </a:extLst>
              </p:cNvPr>
              <p:cNvCxnSpPr>
                <a:stCxn id="24" idx="1"/>
                <a:endCxn id="22" idx="0"/>
              </p:cNvCxnSpPr>
              <p:nvPr/>
            </p:nvCxnSpPr>
            <p:spPr>
              <a:xfrm flipH="1">
                <a:off x="1075423" y="4312142"/>
                <a:ext cx="927235" cy="6436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Arrow Connector 27">
                <a:extLst>
                  <a:ext uri="{FF2B5EF4-FFF2-40B4-BE49-F238E27FC236}">
                    <a16:creationId xmlns:a16="http://schemas.microsoft.com/office/drawing/2014/main" id="{F9CC8FA6-206E-8B48-BC46-BC62C1ED2B0A}"/>
                  </a:ext>
                </a:extLst>
              </p:cNvPr>
              <p:cNvCxnSpPr>
                <a:cxnSpLocks/>
                <a:stCxn id="26" idx="0"/>
                <a:endCxn id="24" idx="3"/>
              </p:cNvCxnSpPr>
              <p:nvPr/>
            </p:nvCxnSpPr>
            <p:spPr>
              <a:xfrm flipH="1" flipV="1">
                <a:off x="2715039" y="4312142"/>
                <a:ext cx="899855" cy="6436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Arrow Connector 31">
                <a:extLst>
                  <a:ext uri="{FF2B5EF4-FFF2-40B4-BE49-F238E27FC236}">
                    <a16:creationId xmlns:a16="http://schemas.microsoft.com/office/drawing/2014/main" id="{FAFE7DD4-39DD-1140-BC77-5871BF7C467B}"/>
                  </a:ext>
                </a:extLst>
              </p:cNvPr>
              <p:cNvCxnSpPr>
                <a:cxnSpLocks/>
                <a:stCxn id="26" idx="1"/>
                <a:endCxn id="22" idx="3"/>
              </p:cNvCxnSpPr>
              <p:nvPr/>
            </p:nvCxnSpPr>
            <p:spPr>
              <a:xfrm flipH="1">
                <a:off x="1431613" y="5168427"/>
                <a:ext cx="182709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741F94F0-4B5C-6E4B-BD34-88253B0CC720}"/>
                  </a:ext>
                </a:extLst>
              </p:cNvPr>
              <p:cNvSpPr txBox="1"/>
              <p:nvPr/>
            </p:nvSpPr>
            <p:spPr>
              <a:xfrm>
                <a:off x="1145241" y="4288039"/>
                <a:ext cx="4748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379</a:t>
                </a:r>
              </a:p>
              <a:p>
                <a:r>
                  <a:rPr lang="en-US" sz="1000" dirty="0"/>
                  <a:t>1.2%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B7D97750-5B4E-A94F-86A1-ABD372CCCD3E}"/>
                  </a:ext>
                </a:extLst>
              </p:cNvPr>
              <p:cNvSpPr txBox="1"/>
              <p:nvPr/>
            </p:nvSpPr>
            <p:spPr>
              <a:xfrm>
                <a:off x="3164966" y="4342982"/>
                <a:ext cx="510076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280 </a:t>
                </a:r>
              </a:p>
              <a:p>
                <a:r>
                  <a:rPr lang="en-US" sz="1000" i="1" dirty="0"/>
                  <a:t> 0.9%</a:t>
                </a:r>
                <a:endParaRPr lang="en-US" sz="1000" dirty="0"/>
              </a:p>
            </p:txBody>
          </p:sp>
          <p:sp>
            <p:nvSpPr>
              <p:cNvPr id="37" name="TextBox 36">
                <a:extLst>
                  <a:ext uri="{FF2B5EF4-FFF2-40B4-BE49-F238E27FC236}">
                    <a16:creationId xmlns:a16="http://schemas.microsoft.com/office/drawing/2014/main" id="{9D849C12-2A6D-E243-B6FF-C67748CA3875}"/>
                  </a:ext>
                </a:extLst>
              </p:cNvPr>
              <p:cNvSpPr txBox="1"/>
              <p:nvPr/>
            </p:nvSpPr>
            <p:spPr>
              <a:xfrm>
                <a:off x="2173659" y="4785739"/>
                <a:ext cx="4748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84</a:t>
                </a:r>
              </a:p>
              <a:p>
                <a:r>
                  <a:rPr lang="en-US" sz="1000" i="1" dirty="0"/>
                  <a:t>0.3%</a:t>
                </a: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A29F833A-1586-5B48-AEA9-9D218C9726EF}"/>
                </a:ext>
              </a:extLst>
            </p:cNvPr>
            <p:cNvSpPr txBox="1"/>
            <p:nvPr/>
          </p:nvSpPr>
          <p:spPr>
            <a:xfrm>
              <a:off x="5194857" y="4969743"/>
              <a:ext cx="41436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No. of DEGs among cohorts, Adults  (</a:t>
              </a:r>
              <a:r>
                <a:rPr lang="en-US" sz="1200" i="1" dirty="0"/>
                <a:t>ambient pCO</a:t>
              </a:r>
              <a:r>
                <a:rPr lang="en-US" sz="1200" i="1" baseline="-25000" dirty="0"/>
                <a:t>2  </a:t>
              </a:r>
              <a:r>
                <a:rPr lang="en-US" sz="1200" i="1" dirty="0"/>
                <a:t>only) </a:t>
              </a:r>
              <a:endParaRPr lang="en-US" sz="1200" dirty="0"/>
            </a:p>
          </p:txBody>
        </p:sp>
      </p:grpSp>
    </p:spTree>
    <p:extLst>
      <p:ext uri="{BB962C8B-B14F-4D97-AF65-F5344CB8AC3E}">
        <p14:creationId xmlns:p14="http://schemas.microsoft.com/office/powerpoint/2010/main" val="117475508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3536DBD-9E21-DC4F-9B17-B1DE6CEF7F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471"/>
          <a:stretch/>
        </p:blipFill>
        <p:spPr>
          <a:xfrm>
            <a:off x="628650" y="1621191"/>
            <a:ext cx="8515350" cy="5018147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E414B0D-7E26-8D40-9A62-80E229098AA8}"/>
              </a:ext>
            </a:extLst>
          </p:cNvPr>
          <p:cNvSpPr txBox="1"/>
          <p:nvPr/>
        </p:nvSpPr>
        <p:spPr>
          <a:xfrm>
            <a:off x="2013999" y="218662"/>
            <a:ext cx="54776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Diff. expression by </a:t>
            </a:r>
            <a:r>
              <a:rPr lang="en-US" sz="2400" b="1" dirty="0"/>
              <a:t>population</a:t>
            </a:r>
            <a:r>
              <a:rPr lang="en-US" sz="2400" dirty="0"/>
              <a:t> - </a:t>
            </a:r>
            <a:r>
              <a:rPr lang="en-US" sz="2400" u="sng" dirty="0"/>
              <a:t>Adults</a:t>
            </a:r>
            <a:endParaRPr lang="en-US" sz="2000" i="1" u="sng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9AB6822-172F-B24F-B04E-903EE8B15802}"/>
              </a:ext>
            </a:extLst>
          </p:cNvPr>
          <p:cNvSpPr txBox="1"/>
          <p:nvPr/>
        </p:nvSpPr>
        <p:spPr>
          <a:xfrm>
            <a:off x="2545080" y="1002546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DEGs from pairwise comparisons</a:t>
            </a:r>
          </a:p>
        </p:txBody>
      </p:sp>
    </p:spTree>
    <p:extLst>
      <p:ext uri="{BB962C8B-B14F-4D97-AF65-F5344CB8AC3E}">
        <p14:creationId xmlns:p14="http://schemas.microsoft.com/office/powerpoint/2010/main" val="18163000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2339605" y="250836"/>
            <a:ext cx="5581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Diff. expression by </a:t>
            </a:r>
            <a:r>
              <a:rPr lang="en-US" sz="2400" b="1" dirty="0"/>
              <a:t>population</a:t>
            </a:r>
            <a:r>
              <a:rPr lang="en-US" sz="2400" dirty="0"/>
              <a:t> - </a:t>
            </a:r>
            <a:r>
              <a:rPr lang="en-US" sz="2400" u="sng" dirty="0"/>
              <a:t>Larvae</a:t>
            </a:r>
            <a:endParaRPr lang="en-US" sz="2000" i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9F1899-B5A9-424D-B5E5-AF6119B9ECA5}"/>
              </a:ext>
            </a:extLst>
          </p:cNvPr>
          <p:cNvSpPr txBox="1"/>
          <p:nvPr/>
        </p:nvSpPr>
        <p:spPr>
          <a:xfrm>
            <a:off x="596224" y="611238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Global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55F099-8FE5-2149-B552-15620445746B}"/>
              </a:ext>
            </a:extLst>
          </p:cNvPr>
          <p:cNvSpPr txBox="1"/>
          <p:nvPr/>
        </p:nvSpPr>
        <p:spPr>
          <a:xfrm>
            <a:off x="6163134" y="318401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DEGs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496A9381-B57E-2443-8CE3-AE44A68BC06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8464" r="18736" b="10176"/>
          <a:stretch/>
        </p:blipFill>
        <p:spPr>
          <a:xfrm>
            <a:off x="220180" y="957326"/>
            <a:ext cx="5118761" cy="2772833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9B2AA21C-4A97-F647-B605-369F9BEE7EC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1437" t="39799" r="747" b="37842"/>
          <a:stretch/>
        </p:blipFill>
        <p:spPr>
          <a:xfrm>
            <a:off x="6470186" y="1254042"/>
            <a:ext cx="1632572" cy="1263925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B0296EB-90D4-964A-B15F-F8983DE098D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5568" r="22919"/>
          <a:stretch/>
        </p:blipFill>
        <p:spPr>
          <a:xfrm>
            <a:off x="4898320" y="3516307"/>
            <a:ext cx="4130067" cy="3121282"/>
          </a:xfrm>
          <a:prstGeom prst="rect">
            <a:avLst/>
          </a:prstGeom>
          <a:ln>
            <a:solidFill>
              <a:schemeClr val="tx1"/>
            </a:solidFill>
          </a:ln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BF88901-09D9-8247-8CA9-72DEDB6B8012}"/>
              </a:ext>
            </a:extLst>
          </p:cNvPr>
          <p:cNvGrpSpPr/>
          <p:nvPr/>
        </p:nvGrpSpPr>
        <p:grpSpPr>
          <a:xfrm>
            <a:off x="772395" y="3983831"/>
            <a:ext cx="3286678" cy="2576061"/>
            <a:chOff x="772395" y="3983831"/>
            <a:chExt cx="3286678" cy="2576061"/>
          </a:xfrm>
        </p:grpSpPr>
        <p:grpSp>
          <p:nvGrpSpPr>
            <p:cNvPr id="47" name="Group 46">
              <a:extLst>
                <a:ext uri="{FF2B5EF4-FFF2-40B4-BE49-F238E27FC236}">
                  <a16:creationId xmlns:a16="http://schemas.microsoft.com/office/drawing/2014/main" id="{0C969D0E-2EDB-A94A-84C5-700C237703D8}"/>
                </a:ext>
              </a:extLst>
            </p:cNvPr>
            <p:cNvGrpSpPr/>
            <p:nvPr/>
          </p:nvGrpSpPr>
          <p:grpSpPr>
            <a:xfrm>
              <a:off x="772395" y="4333407"/>
              <a:ext cx="3251852" cy="2226485"/>
              <a:chOff x="719232" y="4099491"/>
              <a:chExt cx="3251852" cy="2226485"/>
            </a:xfrm>
          </p:grpSpPr>
          <p:sp>
            <p:nvSpPr>
              <p:cNvPr id="14" name="Rectangle 13">
                <a:extLst>
                  <a:ext uri="{FF2B5EF4-FFF2-40B4-BE49-F238E27FC236}">
                    <a16:creationId xmlns:a16="http://schemas.microsoft.com/office/drawing/2014/main" id="{77035A70-4FEB-254F-AB0E-B10E293C7635}"/>
                  </a:ext>
                </a:extLst>
              </p:cNvPr>
              <p:cNvSpPr/>
              <p:nvPr/>
            </p:nvSpPr>
            <p:spPr>
              <a:xfrm>
                <a:off x="719232" y="4955776"/>
                <a:ext cx="712381" cy="425302"/>
              </a:xfrm>
              <a:prstGeom prst="rect">
                <a:avLst/>
              </a:prstGeom>
              <a:solidFill>
                <a:srgbClr val="6A8FBC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/>
                  <a:t>Fidalgo</a:t>
                </a:r>
                <a:r>
                  <a:rPr lang="en-US" sz="1100" dirty="0"/>
                  <a:t> Bay</a:t>
                </a:r>
              </a:p>
            </p:txBody>
          </p:sp>
          <p:sp>
            <p:nvSpPr>
              <p:cNvPr id="16" name="Rectangle 15">
                <a:extLst>
                  <a:ext uri="{FF2B5EF4-FFF2-40B4-BE49-F238E27FC236}">
                    <a16:creationId xmlns:a16="http://schemas.microsoft.com/office/drawing/2014/main" id="{30C91823-1EED-F047-870F-0D360BFF6555}"/>
                  </a:ext>
                </a:extLst>
              </p:cNvPr>
              <p:cNvSpPr/>
              <p:nvPr/>
            </p:nvSpPr>
            <p:spPr>
              <a:xfrm>
                <a:off x="2002658" y="4099491"/>
                <a:ext cx="712381" cy="425302"/>
              </a:xfrm>
              <a:prstGeom prst="rect">
                <a:avLst/>
              </a:prstGeom>
              <a:solidFill>
                <a:srgbClr val="81B77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 err="1"/>
                  <a:t>Dabob</a:t>
                </a:r>
                <a:r>
                  <a:rPr lang="en-US" sz="1100" dirty="0"/>
                  <a:t> Bay</a:t>
                </a:r>
              </a:p>
            </p:txBody>
          </p:sp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id="{1735D488-0A04-F54A-9A14-F66E1FD7928E}"/>
                  </a:ext>
                </a:extLst>
              </p:cNvPr>
              <p:cNvSpPr/>
              <p:nvPr/>
            </p:nvSpPr>
            <p:spPr>
              <a:xfrm>
                <a:off x="2002657" y="5900674"/>
                <a:ext cx="712381" cy="425302"/>
              </a:xfrm>
              <a:prstGeom prst="rect">
                <a:avLst/>
              </a:prstGeom>
              <a:solidFill>
                <a:srgbClr val="D34E55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Oyster Bay C2</a:t>
                </a:r>
              </a:p>
            </p:txBody>
          </p:sp>
          <p:sp>
            <p:nvSpPr>
              <p:cNvPr id="18" name="Rectangle 17">
                <a:extLst>
                  <a:ext uri="{FF2B5EF4-FFF2-40B4-BE49-F238E27FC236}">
                    <a16:creationId xmlns:a16="http://schemas.microsoft.com/office/drawing/2014/main" id="{2651D3B7-8105-6E4D-9A73-881A477076C2}"/>
                  </a:ext>
                </a:extLst>
              </p:cNvPr>
              <p:cNvSpPr/>
              <p:nvPr/>
            </p:nvSpPr>
            <p:spPr>
              <a:xfrm>
                <a:off x="3258703" y="4955776"/>
                <a:ext cx="712381" cy="425302"/>
              </a:xfrm>
              <a:prstGeom prst="rect">
                <a:avLst/>
              </a:prstGeom>
              <a:solidFill>
                <a:srgbClr val="9B6DA9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100" dirty="0"/>
                  <a:t>Oyster Bay C1</a:t>
                </a:r>
              </a:p>
            </p:txBody>
          </p:sp>
          <p:cxnSp>
            <p:nvCxnSpPr>
              <p:cNvPr id="20" name="Straight Arrow Connector 19">
                <a:extLst>
                  <a:ext uri="{FF2B5EF4-FFF2-40B4-BE49-F238E27FC236}">
                    <a16:creationId xmlns:a16="http://schemas.microsoft.com/office/drawing/2014/main" id="{F756EAFD-555B-6245-ABCD-34F336310415}"/>
                  </a:ext>
                </a:extLst>
              </p:cNvPr>
              <p:cNvCxnSpPr>
                <a:stCxn id="16" idx="1"/>
                <a:endCxn id="14" idx="0"/>
              </p:cNvCxnSpPr>
              <p:nvPr/>
            </p:nvCxnSpPr>
            <p:spPr>
              <a:xfrm flipH="1">
                <a:off x="1075423" y="4312142"/>
                <a:ext cx="927235" cy="6436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1" name="Straight Arrow Connector 20">
                <a:extLst>
                  <a:ext uri="{FF2B5EF4-FFF2-40B4-BE49-F238E27FC236}">
                    <a16:creationId xmlns:a16="http://schemas.microsoft.com/office/drawing/2014/main" id="{C4280602-C596-4641-97FC-3EC6577BB14F}"/>
                  </a:ext>
                </a:extLst>
              </p:cNvPr>
              <p:cNvCxnSpPr>
                <a:cxnSpLocks/>
                <a:stCxn id="18" idx="0"/>
                <a:endCxn id="16" idx="3"/>
              </p:cNvCxnSpPr>
              <p:nvPr/>
            </p:nvCxnSpPr>
            <p:spPr>
              <a:xfrm flipH="1" flipV="1">
                <a:off x="2715039" y="4312142"/>
                <a:ext cx="899855" cy="643634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>
                <a:extLst>
                  <a:ext uri="{FF2B5EF4-FFF2-40B4-BE49-F238E27FC236}">
                    <a16:creationId xmlns:a16="http://schemas.microsoft.com/office/drawing/2014/main" id="{BBED4F8C-3C19-A94B-BD63-1495647BD8B8}"/>
                  </a:ext>
                </a:extLst>
              </p:cNvPr>
              <p:cNvCxnSpPr>
                <a:cxnSpLocks/>
                <a:stCxn id="17" idx="1"/>
                <a:endCxn id="14" idx="2"/>
              </p:cNvCxnSpPr>
              <p:nvPr/>
            </p:nvCxnSpPr>
            <p:spPr>
              <a:xfrm flipH="1" flipV="1">
                <a:off x="1075423" y="5381078"/>
                <a:ext cx="927234" cy="73224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Arrow Connector 26">
                <a:extLst>
                  <a:ext uri="{FF2B5EF4-FFF2-40B4-BE49-F238E27FC236}">
                    <a16:creationId xmlns:a16="http://schemas.microsoft.com/office/drawing/2014/main" id="{9BA8105B-BD01-DB47-A0C6-27075B752DEB}"/>
                  </a:ext>
                </a:extLst>
              </p:cNvPr>
              <p:cNvCxnSpPr>
                <a:cxnSpLocks/>
                <a:stCxn id="17" idx="3"/>
                <a:endCxn id="18" idx="2"/>
              </p:cNvCxnSpPr>
              <p:nvPr/>
            </p:nvCxnSpPr>
            <p:spPr>
              <a:xfrm flipV="1">
                <a:off x="2715038" y="5381078"/>
                <a:ext cx="899856" cy="732247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>
                <a:extLst>
                  <a:ext uri="{FF2B5EF4-FFF2-40B4-BE49-F238E27FC236}">
                    <a16:creationId xmlns:a16="http://schemas.microsoft.com/office/drawing/2014/main" id="{5B0FAFD0-4CFE-8F42-9FD0-4CAF023B9C99}"/>
                  </a:ext>
                </a:extLst>
              </p:cNvPr>
              <p:cNvCxnSpPr>
                <a:cxnSpLocks/>
                <a:stCxn id="17" idx="0"/>
                <a:endCxn id="16" idx="2"/>
              </p:cNvCxnSpPr>
              <p:nvPr/>
            </p:nvCxnSpPr>
            <p:spPr>
              <a:xfrm flipV="1">
                <a:off x="2358848" y="4524793"/>
                <a:ext cx="1" cy="1375881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>
                <a:extLst>
                  <a:ext uri="{FF2B5EF4-FFF2-40B4-BE49-F238E27FC236}">
                    <a16:creationId xmlns:a16="http://schemas.microsoft.com/office/drawing/2014/main" id="{E9CD5586-562A-A448-9546-F711DCC67B71}"/>
                  </a:ext>
                </a:extLst>
              </p:cNvPr>
              <p:cNvCxnSpPr>
                <a:cxnSpLocks/>
                <a:stCxn id="18" idx="1"/>
                <a:endCxn id="14" idx="3"/>
              </p:cNvCxnSpPr>
              <p:nvPr/>
            </p:nvCxnSpPr>
            <p:spPr>
              <a:xfrm flipH="1">
                <a:off x="1431613" y="5168427"/>
                <a:ext cx="1827090" cy="0"/>
              </a:xfrm>
              <a:prstGeom prst="straightConnector1">
                <a:avLst/>
              </a:prstGeom>
              <a:ln>
                <a:solidFill>
                  <a:schemeClr val="tx1"/>
                </a:solidFill>
                <a:headEnd type="triangle" w="med" len="med"/>
                <a:tailEnd type="triangl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>
                <a:extLst>
                  <a:ext uri="{FF2B5EF4-FFF2-40B4-BE49-F238E27FC236}">
                    <a16:creationId xmlns:a16="http://schemas.microsoft.com/office/drawing/2014/main" id="{B99B92F7-BD1D-9E47-995C-4007A6E6BE59}"/>
                  </a:ext>
                </a:extLst>
              </p:cNvPr>
              <p:cNvSpPr txBox="1"/>
              <p:nvPr/>
            </p:nvSpPr>
            <p:spPr>
              <a:xfrm>
                <a:off x="1235914" y="4235319"/>
                <a:ext cx="4748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260 </a:t>
                </a:r>
              </a:p>
              <a:p>
                <a:r>
                  <a:rPr lang="en-US" sz="1000" i="1" dirty="0"/>
                  <a:t>0.9%</a:t>
                </a:r>
                <a:endParaRPr lang="en-US" sz="1000" dirty="0"/>
              </a:p>
            </p:txBody>
          </p:sp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774261E4-4DAB-2A47-8241-12C7491233FA}"/>
                  </a:ext>
                </a:extLst>
              </p:cNvPr>
              <p:cNvSpPr txBox="1"/>
              <p:nvPr/>
            </p:nvSpPr>
            <p:spPr>
              <a:xfrm>
                <a:off x="3098643" y="4277851"/>
                <a:ext cx="4748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252</a:t>
                </a:r>
              </a:p>
              <a:p>
                <a:r>
                  <a:rPr lang="en-US" sz="1000" i="1" dirty="0"/>
                  <a:t>0.9%</a:t>
                </a:r>
              </a:p>
            </p:txBody>
          </p:sp>
          <p:sp>
            <p:nvSpPr>
              <p:cNvPr id="43" name="TextBox 42">
                <a:extLst>
                  <a:ext uri="{FF2B5EF4-FFF2-40B4-BE49-F238E27FC236}">
                    <a16:creationId xmlns:a16="http://schemas.microsoft.com/office/drawing/2014/main" id="{67626625-9633-1E46-AB45-ED825E429BD0}"/>
                  </a:ext>
                </a:extLst>
              </p:cNvPr>
              <p:cNvSpPr txBox="1"/>
              <p:nvPr/>
            </p:nvSpPr>
            <p:spPr>
              <a:xfrm>
                <a:off x="3103126" y="5772587"/>
                <a:ext cx="260008" cy="25391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50" dirty="0"/>
                  <a:t>0</a:t>
                </a:r>
              </a:p>
            </p:txBody>
          </p:sp>
          <p:sp>
            <p:nvSpPr>
              <p:cNvPr id="44" name="TextBox 43">
                <a:extLst>
                  <a:ext uri="{FF2B5EF4-FFF2-40B4-BE49-F238E27FC236}">
                    <a16:creationId xmlns:a16="http://schemas.microsoft.com/office/drawing/2014/main" id="{994D5341-9539-0A4E-A870-DE3087010940}"/>
                  </a:ext>
                </a:extLst>
              </p:cNvPr>
              <p:cNvSpPr txBox="1"/>
              <p:nvPr/>
            </p:nvSpPr>
            <p:spPr>
              <a:xfrm>
                <a:off x="1214648" y="5716398"/>
                <a:ext cx="4748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186</a:t>
                </a:r>
              </a:p>
              <a:p>
                <a:r>
                  <a:rPr lang="en-US" sz="1000" i="1" dirty="0"/>
                  <a:t>0.6%</a:t>
                </a:r>
              </a:p>
            </p:txBody>
          </p:sp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47C83712-61BE-A84E-BCC6-1E945C749733}"/>
                  </a:ext>
                </a:extLst>
              </p:cNvPr>
              <p:cNvSpPr txBox="1"/>
              <p:nvPr/>
            </p:nvSpPr>
            <p:spPr>
              <a:xfrm>
                <a:off x="1519622" y="4814023"/>
                <a:ext cx="4748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751</a:t>
                </a:r>
              </a:p>
              <a:p>
                <a:r>
                  <a:rPr lang="en-US" sz="1000" i="1" dirty="0"/>
                  <a:t>2.5%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4F4BEBA3-4211-464A-8B4D-58684C6EE672}"/>
                  </a:ext>
                </a:extLst>
              </p:cNvPr>
              <p:cNvSpPr txBox="1"/>
              <p:nvPr/>
            </p:nvSpPr>
            <p:spPr>
              <a:xfrm>
                <a:off x="2307708" y="4629340"/>
                <a:ext cx="47481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000" dirty="0"/>
                  <a:t>155</a:t>
                </a:r>
              </a:p>
              <a:p>
                <a:r>
                  <a:rPr lang="en-US" sz="1000" i="1" dirty="0"/>
                  <a:t>0.5%</a:t>
                </a:r>
              </a:p>
            </p:txBody>
          </p:sp>
        </p:grpSp>
        <p:sp>
          <p:nvSpPr>
            <p:cNvPr id="48" name="TextBox 47">
              <a:extLst>
                <a:ext uri="{FF2B5EF4-FFF2-40B4-BE49-F238E27FC236}">
                  <a16:creationId xmlns:a16="http://schemas.microsoft.com/office/drawing/2014/main" id="{57EE0C3D-755C-6540-A22E-F43D838ABBFE}"/>
                </a:ext>
              </a:extLst>
            </p:cNvPr>
            <p:cNvSpPr txBox="1"/>
            <p:nvPr/>
          </p:nvSpPr>
          <p:spPr>
            <a:xfrm>
              <a:off x="820238" y="3983831"/>
              <a:ext cx="3238835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No. of DEGs among cohorts, Larval offspring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842353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1377CCB-8C50-E04D-BDDC-CECF57BE65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610"/>
          <a:stretch/>
        </p:blipFill>
        <p:spPr>
          <a:xfrm>
            <a:off x="300765" y="1528490"/>
            <a:ext cx="8630720" cy="5078674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D4C39F51-B017-CA49-8A97-682A28A4FB70}"/>
              </a:ext>
            </a:extLst>
          </p:cNvPr>
          <p:cNvSpPr txBox="1"/>
          <p:nvPr/>
        </p:nvSpPr>
        <p:spPr>
          <a:xfrm>
            <a:off x="2339605" y="250836"/>
            <a:ext cx="558120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Diff. expression by </a:t>
            </a:r>
            <a:r>
              <a:rPr lang="en-US" sz="2400" b="1" dirty="0"/>
              <a:t>population</a:t>
            </a:r>
            <a:r>
              <a:rPr lang="en-US" sz="2400" dirty="0"/>
              <a:t> - </a:t>
            </a:r>
            <a:r>
              <a:rPr lang="en-US" sz="2400" u="sng" dirty="0"/>
              <a:t>Larvae</a:t>
            </a:r>
            <a:endParaRPr lang="en-US" sz="2000" i="1" u="sng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A9522F1-DAA2-D849-A9B9-1AD150B57732}"/>
              </a:ext>
            </a:extLst>
          </p:cNvPr>
          <p:cNvSpPr txBox="1"/>
          <p:nvPr/>
        </p:nvSpPr>
        <p:spPr>
          <a:xfrm>
            <a:off x="2545080" y="1002546"/>
            <a:ext cx="3929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All DEGs from pairwise comparisons</a:t>
            </a:r>
          </a:p>
        </p:txBody>
      </p:sp>
    </p:spTree>
    <p:extLst>
      <p:ext uri="{BB962C8B-B14F-4D97-AF65-F5344CB8AC3E}">
        <p14:creationId xmlns:p14="http://schemas.microsoft.com/office/powerpoint/2010/main" val="12192661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1BF8B9BE-AC94-F24E-BD6C-6529E7EDC9FB}"/>
              </a:ext>
            </a:extLst>
          </p:cNvPr>
          <p:cNvSpPr/>
          <p:nvPr/>
        </p:nvSpPr>
        <p:spPr>
          <a:xfrm>
            <a:off x="669919" y="3831222"/>
            <a:ext cx="2401007" cy="943975"/>
          </a:xfrm>
          <a:prstGeom prst="rect">
            <a:avLst/>
          </a:prstGeom>
          <a:solidFill>
            <a:schemeClr val="bg1">
              <a:lumMod val="50000"/>
              <a:alpha val="48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tIns="0" rtlCol="0" anchor="t" anchorCtr="0"/>
          <a:lstStyle/>
          <a:p>
            <a:r>
              <a:rPr lang="en-US" dirty="0">
                <a:solidFill>
                  <a:schemeClr val="tx1"/>
                </a:solidFill>
              </a:rPr>
              <a:t>pCO2 exposure</a:t>
            </a:r>
          </a:p>
          <a:p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593570" y="281578"/>
            <a:ext cx="795686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Analysis option 1: </a:t>
            </a:r>
          </a:p>
          <a:p>
            <a:r>
              <a:rPr lang="en-US" sz="2000" dirty="0"/>
              <a:t>Effect of </a:t>
            </a:r>
            <a:r>
              <a:rPr lang="en-US" sz="2000" u="sng" dirty="0"/>
              <a:t>high pCO</a:t>
            </a:r>
            <a:r>
              <a:rPr lang="en-US" sz="2000" u="sng" baseline="-25000" dirty="0"/>
              <a:t>2</a:t>
            </a:r>
            <a:r>
              <a:rPr lang="en-US" sz="2000" u="sng" dirty="0"/>
              <a:t> </a:t>
            </a:r>
            <a:r>
              <a:rPr lang="en-US" sz="2000" dirty="0"/>
              <a:t>exposure on Olympia oyster physiology across generations, life stages, &amp; populations</a:t>
            </a: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71E3BF85-1970-8742-AFB7-870C7A2CA451}"/>
              </a:ext>
            </a:extLst>
          </p:cNvPr>
          <p:cNvGrpSpPr/>
          <p:nvPr/>
        </p:nvGrpSpPr>
        <p:grpSpPr>
          <a:xfrm>
            <a:off x="4474819" y="3319798"/>
            <a:ext cx="3976412" cy="1455399"/>
            <a:chOff x="4474819" y="3319798"/>
            <a:chExt cx="3976412" cy="1455399"/>
          </a:xfrm>
        </p:grpSpPr>
        <p:grpSp>
          <p:nvGrpSpPr>
            <p:cNvPr id="59" name="Group 58">
              <a:extLst>
                <a:ext uri="{FF2B5EF4-FFF2-40B4-BE49-F238E27FC236}">
                  <a16:creationId xmlns:a16="http://schemas.microsoft.com/office/drawing/2014/main" id="{9E1BD93C-439F-4349-AEF7-B48AAFD2589F}"/>
                </a:ext>
              </a:extLst>
            </p:cNvPr>
            <p:cNvGrpSpPr/>
            <p:nvPr/>
          </p:nvGrpSpPr>
          <p:grpSpPr>
            <a:xfrm>
              <a:off x="4474819" y="3919565"/>
              <a:ext cx="3976412" cy="855632"/>
              <a:chOff x="-458046" y="3972753"/>
              <a:chExt cx="4678422" cy="1006690"/>
            </a:xfrm>
          </p:grpSpPr>
          <p:sp>
            <p:nvSpPr>
              <p:cNvPr id="60" name="Rectangle 59">
                <a:extLst>
                  <a:ext uri="{FF2B5EF4-FFF2-40B4-BE49-F238E27FC236}">
                    <a16:creationId xmlns:a16="http://schemas.microsoft.com/office/drawing/2014/main" id="{DA66262C-3CC5-5646-91F3-E92FD44539F0}"/>
                  </a:ext>
                </a:extLst>
              </p:cNvPr>
              <p:cNvSpPr/>
              <p:nvPr/>
            </p:nvSpPr>
            <p:spPr>
              <a:xfrm>
                <a:off x="-458046" y="3972753"/>
                <a:ext cx="1316569" cy="1006690"/>
              </a:xfrm>
              <a:prstGeom prst="rect">
                <a:avLst/>
              </a:prstGeom>
              <a:solidFill>
                <a:srgbClr val="6CA203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Fidalgo</a:t>
                </a:r>
                <a:r>
                  <a:rPr lang="en-US" sz="1600" dirty="0"/>
                  <a:t> Bay</a:t>
                </a:r>
              </a:p>
            </p:txBody>
          </p:sp>
          <p:sp>
            <p:nvSpPr>
              <p:cNvPr id="61" name="Rectangle 60">
                <a:extLst>
                  <a:ext uri="{FF2B5EF4-FFF2-40B4-BE49-F238E27FC236}">
                    <a16:creationId xmlns:a16="http://schemas.microsoft.com/office/drawing/2014/main" id="{286FF05A-4CC8-8946-A9A5-1EF07B743BE9}"/>
                  </a:ext>
                </a:extLst>
              </p:cNvPr>
              <p:cNvSpPr/>
              <p:nvPr/>
            </p:nvSpPr>
            <p:spPr>
              <a:xfrm>
                <a:off x="1222880" y="3972753"/>
                <a:ext cx="1316570" cy="1006689"/>
              </a:xfrm>
              <a:prstGeom prst="rect">
                <a:avLst/>
              </a:prstGeom>
              <a:solidFill>
                <a:srgbClr val="F35D5A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 err="1"/>
                  <a:t>Dabob</a:t>
                </a:r>
                <a:r>
                  <a:rPr lang="en-US" sz="1600" dirty="0"/>
                  <a:t> Bay</a:t>
                </a:r>
              </a:p>
            </p:txBody>
          </p:sp>
          <p:sp>
            <p:nvSpPr>
              <p:cNvPr id="63" name="Rectangle 62">
                <a:extLst>
                  <a:ext uri="{FF2B5EF4-FFF2-40B4-BE49-F238E27FC236}">
                    <a16:creationId xmlns:a16="http://schemas.microsoft.com/office/drawing/2014/main" id="{C0C66E17-D162-A942-91F3-BFACD47FDC28}"/>
                  </a:ext>
                </a:extLst>
              </p:cNvPr>
              <p:cNvSpPr/>
              <p:nvPr/>
            </p:nvSpPr>
            <p:spPr>
              <a:xfrm>
                <a:off x="2903806" y="3983496"/>
                <a:ext cx="1316570" cy="995946"/>
              </a:xfrm>
              <a:prstGeom prst="rect">
                <a:avLst/>
              </a:prstGeom>
              <a:solidFill>
                <a:srgbClr val="17B3B7"/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US" sz="1600" dirty="0"/>
                  <a:t>Oyster Bay </a:t>
                </a:r>
              </a:p>
            </p:txBody>
          </p:sp>
        </p:grp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0F44B678-BEDE-3440-9385-8D73184FD630}"/>
                </a:ext>
              </a:extLst>
            </p:cNvPr>
            <p:cNvSpPr txBox="1"/>
            <p:nvPr/>
          </p:nvSpPr>
          <p:spPr>
            <a:xfrm>
              <a:off x="5502180" y="3319798"/>
              <a:ext cx="155683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3 populations</a:t>
              </a:r>
            </a:p>
          </p:txBody>
        </p:sp>
      </p:grpSp>
      <p:sp>
        <p:nvSpPr>
          <p:cNvPr id="4" name="TextBox 3">
            <a:extLst>
              <a:ext uri="{FF2B5EF4-FFF2-40B4-BE49-F238E27FC236}">
                <a16:creationId xmlns:a16="http://schemas.microsoft.com/office/drawing/2014/main" id="{615AB7FA-265E-A542-B9CC-C2F45B7EDF5B}"/>
              </a:ext>
            </a:extLst>
          </p:cNvPr>
          <p:cNvSpPr txBox="1"/>
          <p:nvPr/>
        </p:nvSpPr>
        <p:spPr>
          <a:xfrm>
            <a:off x="1676474" y="4139592"/>
            <a:ext cx="88998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Adults 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1ABC3CE-BB85-AA4F-B1AA-8F5B03E4482A}"/>
              </a:ext>
            </a:extLst>
          </p:cNvPr>
          <p:cNvSpPr txBox="1"/>
          <p:nvPr/>
        </p:nvSpPr>
        <p:spPr>
          <a:xfrm>
            <a:off x="1676474" y="5045244"/>
            <a:ext cx="889987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Larvae</a:t>
            </a:r>
            <a:endParaRPr lang="en-US" i="1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68D82654-DD82-B04F-A26E-ACBE60A10004}"/>
              </a:ext>
            </a:extLst>
          </p:cNvPr>
          <p:cNvSpPr txBox="1"/>
          <p:nvPr/>
        </p:nvSpPr>
        <p:spPr>
          <a:xfrm>
            <a:off x="1172008" y="5841061"/>
            <a:ext cx="1898918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1-yr old offspring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2D8DD3D-EC11-7B4B-BADF-B47057F83EFD}"/>
              </a:ext>
            </a:extLst>
          </p:cNvPr>
          <p:cNvSpPr txBox="1"/>
          <p:nvPr/>
        </p:nvSpPr>
        <p:spPr>
          <a:xfrm>
            <a:off x="1340381" y="1581449"/>
            <a:ext cx="1997328" cy="1200329"/>
          </a:xfrm>
          <a:prstGeom prst="rect">
            <a:avLst/>
          </a:prstGeom>
          <a:solidFill>
            <a:srgbClr val="02C6CA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/>
              <a:t>Adult HIGH </a:t>
            </a:r>
          </a:p>
          <a:p>
            <a:pPr algn="ctr"/>
            <a:r>
              <a:rPr lang="en-US" dirty="0"/>
              <a:t>pCO2 exposure</a:t>
            </a:r>
          </a:p>
          <a:p>
            <a:pPr algn="ctr"/>
            <a:endParaRPr lang="en-US" dirty="0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F427681-656D-0740-B1D4-AC3DC28BCB43}"/>
              </a:ext>
            </a:extLst>
          </p:cNvPr>
          <p:cNvSpPr txBox="1"/>
          <p:nvPr/>
        </p:nvSpPr>
        <p:spPr>
          <a:xfrm>
            <a:off x="5136420" y="1572763"/>
            <a:ext cx="1997328" cy="1200329"/>
          </a:xfrm>
          <a:prstGeom prst="rect">
            <a:avLst/>
          </a:prstGeom>
          <a:solidFill>
            <a:srgbClr val="FB8177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endParaRPr lang="en-US" dirty="0"/>
          </a:p>
          <a:p>
            <a:pPr algn="ctr"/>
            <a:r>
              <a:rPr lang="en-US" dirty="0"/>
              <a:t>Adult AMBIENT pCO2 exposure</a:t>
            </a:r>
          </a:p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377642A-2247-DF48-B232-CDED60A23A37}"/>
              </a:ext>
            </a:extLst>
          </p:cNvPr>
          <p:cNvSpPr txBox="1"/>
          <p:nvPr/>
        </p:nvSpPr>
        <p:spPr>
          <a:xfrm>
            <a:off x="4015437" y="2014473"/>
            <a:ext cx="5565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VS.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91030C0-A53F-CC41-879B-31237D92C20E}"/>
              </a:ext>
            </a:extLst>
          </p:cNvPr>
          <p:cNvSpPr txBox="1"/>
          <p:nvPr/>
        </p:nvSpPr>
        <p:spPr>
          <a:xfrm>
            <a:off x="633242" y="3314943"/>
            <a:ext cx="29418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 generations, 3 life stages</a:t>
            </a:r>
          </a:p>
        </p:txBody>
      </p:sp>
    </p:spTree>
    <p:extLst>
      <p:ext uri="{BB962C8B-B14F-4D97-AF65-F5344CB8AC3E}">
        <p14:creationId xmlns:p14="http://schemas.microsoft.com/office/powerpoint/2010/main" val="15455444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" grpId="0" animBg="1"/>
      <p:bldP spid="12" grpId="0" animBg="1"/>
      <p:bldP spid="13" grpId="0" animBg="1"/>
      <p:bldP spid="17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1128585" y="186188"/>
            <a:ext cx="7475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Diff. expression by </a:t>
            </a:r>
            <a:r>
              <a:rPr lang="en-US" sz="2400" b="1" dirty="0"/>
              <a:t>population</a:t>
            </a:r>
            <a:r>
              <a:rPr lang="en-US" sz="2400" dirty="0"/>
              <a:t> – </a:t>
            </a:r>
            <a:r>
              <a:rPr lang="en-US" sz="2400" u="sng" dirty="0"/>
              <a:t>1-yr offspring in field</a:t>
            </a:r>
            <a:endParaRPr lang="en-US" sz="2000" i="1" u="sng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B9F1899-B5A9-424D-B5E5-AF6119B9ECA5}"/>
              </a:ext>
            </a:extLst>
          </p:cNvPr>
          <p:cNvSpPr txBox="1"/>
          <p:nvPr/>
        </p:nvSpPr>
        <p:spPr>
          <a:xfrm>
            <a:off x="596224" y="611238"/>
            <a:ext cx="8515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Global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055F099-8FE5-2149-B552-15620445746B}"/>
              </a:ext>
            </a:extLst>
          </p:cNvPr>
          <p:cNvSpPr txBox="1"/>
          <p:nvPr/>
        </p:nvSpPr>
        <p:spPr>
          <a:xfrm>
            <a:off x="6411526" y="3244334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DEGs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7035A70-4FEB-254F-AB0E-B10E293C7635}"/>
              </a:ext>
            </a:extLst>
          </p:cNvPr>
          <p:cNvSpPr/>
          <p:nvPr/>
        </p:nvSpPr>
        <p:spPr>
          <a:xfrm>
            <a:off x="772395" y="5189692"/>
            <a:ext cx="712381" cy="425302"/>
          </a:xfrm>
          <a:prstGeom prst="rect">
            <a:avLst/>
          </a:prstGeom>
          <a:solidFill>
            <a:srgbClr val="02C6C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Fidalgo</a:t>
            </a:r>
            <a:r>
              <a:rPr lang="en-US" sz="1100" dirty="0"/>
              <a:t> Bay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30C91823-1EED-F047-870F-0D360BFF6555}"/>
              </a:ext>
            </a:extLst>
          </p:cNvPr>
          <p:cNvSpPr/>
          <p:nvPr/>
        </p:nvSpPr>
        <p:spPr>
          <a:xfrm>
            <a:off x="3311866" y="5189692"/>
            <a:ext cx="712381" cy="425302"/>
          </a:xfrm>
          <a:prstGeom prst="rect">
            <a:avLst/>
          </a:prstGeom>
          <a:solidFill>
            <a:srgbClr val="F35D5A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100" dirty="0" err="1"/>
              <a:t>Dabob</a:t>
            </a:r>
            <a:r>
              <a:rPr lang="en-US" sz="1100" dirty="0"/>
              <a:t> Bay</a:t>
            </a:r>
          </a:p>
        </p:txBody>
      </p:sp>
      <p:cxnSp>
        <p:nvCxnSpPr>
          <p:cNvPr id="38" name="Straight Arrow Connector 37">
            <a:extLst>
              <a:ext uri="{FF2B5EF4-FFF2-40B4-BE49-F238E27FC236}">
                <a16:creationId xmlns:a16="http://schemas.microsoft.com/office/drawing/2014/main" id="{E9CD5586-562A-A448-9546-F711DCC67B71}"/>
              </a:ext>
            </a:extLst>
          </p:cNvPr>
          <p:cNvCxnSpPr>
            <a:cxnSpLocks/>
            <a:endCxn id="14" idx="3"/>
          </p:cNvCxnSpPr>
          <p:nvPr/>
        </p:nvCxnSpPr>
        <p:spPr>
          <a:xfrm flipH="1">
            <a:off x="1484776" y="5402343"/>
            <a:ext cx="1827090" cy="0"/>
          </a:xfrm>
          <a:prstGeom prst="straightConnector1">
            <a:avLst/>
          </a:prstGeom>
          <a:ln>
            <a:solidFill>
              <a:schemeClr val="tx1"/>
            </a:solidFill>
            <a:headEnd type="triangl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>
            <a:extLst>
              <a:ext uri="{FF2B5EF4-FFF2-40B4-BE49-F238E27FC236}">
                <a16:creationId xmlns:a16="http://schemas.microsoft.com/office/drawing/2014/main" id="{47C83712-61BE-A84E-BCC6-1E945C749733}"/>
              </a:ext>
            </a:extLst>
          </p:cNvPr>
          <p:cNvSpPr txBox="1"/>
          <p:nvPr/>
        </p:nvSpPr>
        <p:spPr>
          <a:xfrm>
            <a:off x="2088389" y="5090406"/>
            <a:ext cx="62465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1182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57EE0C3D-755C-6540-A22E-F43D838ABBFE}"/>
              </a:ext>
            </a:extLst>
          </p:cNvPr>
          <p:cNvSpPr txBox="1"/>
          <p:nvPr/>
        </p:nvSpPr>
        <p:spPr>
          <a:xfrm>
            <a:off x="1021982" y="3984220"/>
            <a:ext cx="275267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No. of DEGs among populations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E838207-E33C-B640-80F1-196D723DA6A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22" r="18374"/>
          <a:stretch/>
        </p:blipFill>
        <p:spPr>
          <a:xfrm>
            <a:off x="434503" y="1265917"/>
            <a:ext cx="3589744" cy="258482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D674DA96-D3F7-6F42-898A-96F5A26D8FA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204" r="16268"/>
          <a:stretch/>
        </p:blipFill>
        <p:spPr>
          <a:xfrm>
            <a:off x="4736628" y="3807883"/>
            <a:ext cx="3828244" cy="256081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EFE3E162-839E-2347-9930-1F894F4AC5D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732" t="44662" r="602" b="41559"/>
          <a:stretch/>
        </p:blipFill>
        <p:spPr>
          <a:xfrm>
            <a:off x="4402835" y="2359926"/>
            <a:ext cx="1630103" cy="884408"/>
          </a:xfrm>
          <a:prstGeom prst="rect">
            <a:avLst/>
          </a:prstGeom>
          <a:ln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292186469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57954E5-102F-B044-AECA-809866F2784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753"/>
          <a:stretch/>
        </p:blipFill>
        <p:spPr>
          <a:xfrm>
            <a:off x="0" y="1270660"/>
            <a:ext cx="9144000" cy="5372665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A584087-B8B9-BB49-866F-90F10EA38E2A}"/>
              </a:ext>
            </a:extLst>
          </p:cNvPr>
          <p:cNvSpPr txBox="1"/>
          <p:nvPr/>
        </p:nvSpPr>
        <p:spPr>
          <a:xfrm>
            <a:off x="3650623" y="774590"/>
            <a:ext cx="52971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Note: </a:t>
            </a:r>
            <a:r>
              <a:rPr lang="en-US" i="1" dirty="0" err="1"/>
              <a:t>Fidalgo</a:t>
            </a:r>
            <a:r>
              <a:rPr lang="en-US" i="1" dirty="0"/>
              <a:t> Bay &amp; </a:t>
            </a:r>
            <a:r>
              <a:rPr lang="en-US" i="1" dirty="0" err="1"/>
              <a:t>Dabob</a:t>
            </a:r>
            <a:r>
              <a:rPr lang="en-US" i="1" dirty="0"/>
              <a:t> Bay only, </a:t>
            </a:r>
            <a:r>
              <a:rPr lang="en-US" dirty="0"/>
              <a:t>1,182 DEGs</a:t>
            </a:r>
            <a:endParaRPr lang="en-US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654CA9-F772-CE48-ADC3-4FE274C8E039}"/>
              </a:ext>
            </a:extLst>
          </p:cNvPr>
          <p:cNvSpPr txBox="1"/>
          <p:nvPr/>
        </p:nvSpPr>
        <p:spPr>
          <a:xfrm>
            <a:off x="1128585" y="186188"/>
            <a:ext cx="747518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dirty="0"/>
              <a:t>Diff. expression by </a:t>
            </a:r>
            <a:r>
              <a:rPr lang="en-US" sz="2400" b="1" dirty="0"/>
              <a:t>population</a:t>
            </a:r>
            <a:r>
              <a:rPr lang="en-US" sz="2400" dirty="0"/>
              <a:t> – </a:t>
            </a:r>
            <a:r>
              <a:rPr lang="en-US" sz="2400" u="sng" dirty="0"/>
              <a:t>1-yr offspring in field</a:t>
            </a:r>
            <a:endParaRPr lang="en-US" sz="2000" i="1" u="sng" dirty="0"/>
          </a:p>
        </p:txBody>
      </p:sp>
    </p:spTree>
    <p:extLst>
      <p:ext uri="{BB962C8B-B14F-4D97-AF65-F5344CB8AC3E}">
        <p14:creationId xmlns:p14="http://schemas.microsoft.com/office/powerpoint/2010/main" val="100360819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extBox 25">
            <a:extLst>
              <a:ext uri="{FF2B5EF4-FFF2-40B4-BE49-F238E27FC236}">
                <a16:creationId xmlns:a16="http://schemas.microsoft.com/office/drawing/2014/main" id="{C0184DD2-644D-234E-ACC7-FE001139813B}"/>
              </a:ext>
            </a:extLst>
          </p:cNvPr>
          <p:cNvSpPr txBox="1"/>
          <p:nvPr/>
        </p:nvSpPr>
        <p:spPr>
          <a:xfrm>
            <a:off x="3714750" y="2606040"/>
            <a:ext cx="13773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Extra slides</a:t>
            </a:r>
          </a:p>
        </p:txBody>
      </p:sp>
    </p:spTree>
    <p:extLst>
      <p:ext uri="{BB962C8B-B14F-4D97-AF65-F5344CB8AC3E}">
        <p14:creationId xmlns:p14="http://schemas.microsoft.com/office/powerpoint/2010/main" val="383409405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352129" y="286012"/>
            <a:ext cx="818749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Diff. expression upon exposure to </a:t>
            </a:r>
            <a:r>
              <a:rPr lang="en-US" sz="2000" u="sng" dirty="0"/>
              <a:t>high pCO2</a:t>
            </a:r>
            <a:r>
              <a:rPr lang="en-US" sz="2000" dirty="0"/>
              <a:t>  - </a:t>
            </a:r>
            <a:r>
              <a:rPr lang="en-US" sz="2000" u="sng" dirty="0"/>
              <a:t>ADULTS</a:t>
            </a:r>
            <a:r>
              <a:rPr lang="en-US" i="1" dirty="0"/>
              <a:t> - Global effects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7AD63EA-F508-F946-A63F-FC428433D2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6629" r="12000"/>
          <a:stretch/>
        </p:blipFill>
        <p:spPr>
          <a:xfrm>
            <a:off x="274513" y="2021296"/>
            <a:ext cx="3254156" cy="2183771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7DAA171C-EDAF-FB41-B678-B5F2BFE77CFF}"/>
              </a:ext>
            </a:extLst>
          </p:cNvPr>
          <p:cNvSpPr txBox="1"/>
          <p:nvPr/>
        </p:nvSpPr>
        <p:spPr>
          <a:xfrm>
            <a:off x="971433" y="1637157"/>
            <a:ext cx="2175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All populations combined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11C774-37B7-7042-8E3C-E0FA4906E474}"/>
              </a:ext>
            </a:extLst>
          </p:cNvPr>
          <p:cNvSpPr txBox="1"/>
          <p:nvPr/>
        </p:nvSpPr>
        <p:spPr>
          <a:xfrm>
            <a:off x="1095871" y="4589206"/>
            <a:ext cx="161143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pCO2 exposure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143824-CC1F-7A49-BFBE-B8A3900BAC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97" t="15215" b="68474"/>
          <a:stretch/>
        </p:blipFill>
        <p:spPr>
          <a:xfrm>
            <a:off x="1261940" y="4818336"/>
            <a:ext cx="1279300" cy="992046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A3DF6AA0-2E17-BC42-8E63-D391A64FC3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1639" y="1364541"/>
            <a:ext cx="2609896" cy="1986637"/>
          </a:xfrm>
          <a:prstGeom prst="rect">
            <a:avLst/>
          </a:prstGeom>
          <a:solidFill>
            <a:srgbClr val="02C6CA"/>
          </a:solidFill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3B963A0-8AE3-EF49-BB2E-18E61220F2E7}"/>
              </a:ext>
            </a:extLst>
          </p:cNvPr>
          <p:cNvSpPr txBox="1"/>
          <p:nvPr/>
        </p:nvSpPr>
        <p:spPr>
          <a:xfrm>
            <a:off x="4230914" y="1523338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Dabob</a:t>
            </a:r>
            <a:r>
              <a:rPr lang="en-US" sz="1400" dirty="0"/>
              <a:t> Bay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E359CEEE-CBBA-FD42-B127-30531A3E82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58600" y="2321826"/>
            <a:ext cx="2759529" cy="2117296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10332F74-8272-2B4B-BEFC-92A9A108DC73}"/>
              </a:ext>
            </a:extLst>
          </p:cNvPr>
          <p:cNvSpPr txBox="1"/>
          <p:nvPr/>
        </p:nvSpPr>
        <p:spPr>
          <a:xfrm>
            <a:off x="6492421" y="2346318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Fidalgo</a:t>
            </a:r>
            <a:r>
              <a:rPr lang="en-US" sz="1400" dirty="0"/>
              <a:t> Bay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09AA884F-AD69-7343-B659-B3EDCF01A45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6588" y="3759687"/>
            <a:ext cx="2781302" cy="211729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570ED680-A9BF-CE4E-B5CD-C31C5D159A1D}"/>
              </a:ext>
            </a:extLst>
          </p:cNvPr>
          <p:cNvSpPr txBox="1"/>
          <p:nvPr/>
        </p:nvSpPr>
        <p:spPr>
          <a:xfrm>
            <a:off x="4302730" y="3803432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/>
              <a:t>Oyster Bay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AF145F4-A15F-3641-A4C7-90124D701AE6}"/>
              </a:ext>
            </a:extLst>
          </p:cNvPr>
          <p:cNvCxnSpPr>
            <a:cxnSpLocks/>
          </p:cNvCxnSpPr>
          <p:nvPr/>
        </p:nvCxnSpPr>
        <p:spPr>
          <a:xfrm>
            <a:off x="3699164" y="1364541"/>
            <a:ext cx="0" cy="509167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2906033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5D10B628-13FF-5A46-A9ED-C0FF93074B25}"/>
              </a:ext>
            </a:extLst>
          </p:cNvPr>
          <p:cNvSpPr txBox="1"/>
          <p:nvPr/>
        </p:nvSpPr>
        <p:spPr>
          <a:xfrm>
            <a:off x="312872" y="177190"/>
            <a:ext cx="81526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dirty="0"/>
              <a:t>NON-SIBS only, </a:t>
            </a:r>
            <a:r>
              <a:rPr lang="en-US" i="1" dirty="0" err="1"/>
              <a:t>Fidalgo</a:t>
            </a:r>
            <a:r>
              <a:rPr lang="en-US" i="1" dirty="0"/>
              <a:t> Bay, DEG analysis – 4 possible sample combinations 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2B91D97D-D31A-B04F-901B-2EFFA62D8C8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015" r="16055"/>
          <a:stretch/>
        </p:blipFill>
        <p:spPr>
          <a:xfrm>
            <a:off x="395101" y="1207409"/>
            <a:ext cx="3612858" cy="2574946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E4B6153A-4F03-664D-89E7-BDBB07E9062C}"/>
              </a:ext>
            </a:extLst>
          </p:cNvPr>
          <p:cNvSpPr txBox="1"/>
          <p:nvPr/>
        </p:nvSpPr>
        <p:spPr>
          <a:xfrm>
            <a:off x="1058261" y="863175"/>
            <a:ext cx="24529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Combination 1 – </a:t>
            </a:r>
            <a:r>
              <a:rPr lang="en-US" sz="1600" i="1" dirty="0"/>
              <a:t>8 DEGs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92F10938-AC96-6E45-91C2-F08BADDA1D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5752" y="-1317903"/>
            <a:ext cx="1819575" cy="1122465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0DAEA503-B3BE-2F4C-BD69-33317608A36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1" r="15488"/>
          <a:stretch/>
        </p:blipFill>
        <p:spPr>
          <a:xfrm>
            <a:off x="4444975" y="1246164"/>
            <a:ext cx="3643571" cy="2574946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ED572325-E60C-1B49-8777-5CD39F172F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25400" y="-1247708"/>
            <a:ext cx="1819575" cy="1122465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40BD489-967D-4342-8F54-B1257B7467C8}"/>
              </a:ext>
            </a:extLst>
          </p:cNvPr>
          <p:cNvSpPr txBox="1"/>
          <p:nvPr/>
        </p:nvSpPr>
        <p:spPr>
          <a:xfrm>
            <a:off x="5127935" y="876728"/>
            <a:ext cx="245291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Combination 2 – </a:t>
            </a:r>
            <a:r>
              <a:rPr lang="en-US" sz="1600" i="1" dirty="0"/>
              <a:t>8 DEGs</a:t>
            </a: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39FE0203-A1EC-2942-B54E-243AF80BA7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182" r="16111"/>
          <a:stretch/>
        </p:blipFill>
        <p:spPr>
          <a:xfrm>
            <a:off x="284731" y="4020075"/>
            <a:ext cx="3616700" cy="2574946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AD062C24-5634-2B4C-A852-7F2D4CA1235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3092" y="-1119698"/>
            <a:ext cx="1819575" cy="1122465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5D29ADB-551B-D049-B000-4BC08784DB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899" r="11549" b="-1"/>
          <a:stretch/>
        </p:blipFill>
        <p:spPr>
          <a:xfrm>
            <a:off x="4485315" y="4129906"/>
            <a:ext cx="3643572" cy="2467409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4B334DBB-C21D-DD44-82AE-AA536F16264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7969" t="17754" r="786" b="67891"/>
          <a:stretch/>
        </p:blipFill>
        <p:spPr>
          <a:xfrm>
            <a:off x="3901431" y="702409"/>
            <a:ext cx="1215534" cy="957110"/>
          </a:xfrm>
          <a:prstGeom prst="rect">
            <a:avLst/>
          </a:prstGeom>
        </p:spPr>
      </p:pic>
      <p:pic>
        <p:nvPicPr>
          <p:cNvPr id="28" name="Picture 27">
            <a:extLst>
              <a:ext uri="{FF2B5EF4-FFF2-40B4-BE49-F238E27FC236}">
                <a16:creationId xmlns:a16="http://schemas.microsoft.com/office/drawing/2014/main" id="{3610E757-B19E-5C4A-BB11-07B9F8D0232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107739" y="-1119698"/>
            <a:ext cx="1930683" cy="1191006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EFDC6239-23BA-074B-8767-77A849DCEF3F}"/>
              </a:ext>
            </a:extLst>
          </p:cNvPr>
          <p:cNvSpPr txBox="1"/>
          <p:nvPr/>
        </p:nvSpPr>
        <p:spPr>
          <a:xfrm>
            <a:off x="1219019" y="3708415"/>
            <a:ext cx="2566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Combination 3 – </a:t>
            </a:r>
            <a:r>
              <a:rPr lang="en-US" sz="1600" i="1" dirty="0"/>
              <a:t>15 DEGs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666A904-7F4B-B348-9FD8-2DEE1D6FF017}"/>
              </a:ext>
            </a:extLst>
          </p:cNvPr>
          <p:cNvSpPr txBox="1"/>
          <p:nvPr/>
        </p:nvSpPr>
        <p:spPr>
          <a:xfrm>
            <a:off x="5171893" y="3810980"/>
            <a:ext cx="25667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Combination 4 – </a:t>
            </a:r>
            <a:r>
              <a:rPr lang="en-US" sz="1600" i="1" dirty="0"/>
              <a:t>30 DEGs</a:t>
            </a:r>
          </a:p>
        </p:txBody>
      </p:sp>
    </p:spTree>
    <p:extLst>
      <p:ext uri="{BB962C8B-B14F-4D97-AF65-F5344CB8AC3E}">
        <p14:creationId xmlns:p14="http://schemas.microsoft.com/office/powerpoint/2010/main" val="23974797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3C49EFFC-9EF3-514E-9B04-6FD334BF3BDA}"/>
              </a:ext>
            </a:extLst>
          </p:cNvPr>
          <p:cNvGrpSpPr/>
          <p:nvPr/>
        </p:nvGrpSpPr>
        <p:grpSpPr>
          <a:xfrm>
            <a:off x="0" y="605641"/>
            <a:ext cx="9144000" cy="5646717"/>
            <a:chOff x="0" y="605641"/>
            <a:chExt cx="9144000" cy="5646717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5DB6B6F1-19F3-9246-BDF2-25B33F0D0106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605641"/>
              <a:ext cx="9144000" cy="5646717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DB72A3-CEE5-524B-90F3-A9B8943812D5}"/>
                </a:ext>
              </a:extLst>
            </p:cNvPr>
            <p:cNvSpPr txBox="1"/>
            <p:nvPr/>
          </p:nvSpPr>
          <p:spPr>
            <a:xfrm>
              <a:off x="903767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A01BA0F-DDE4-F740-849A-FCF4E6C69089}"/>
                </a:ext>
              </a:extLst>
            </p:cNvPr>
            <p:cNvSpPr txBox="1"/>
            <p:nvPr/>
          </p:nvSpPr>
          <p:spPr>
            <a:xfrm>
              <a:off x="1566530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6484F8D-70F8-E74B-B6F4-865FF327755F}"/>
                </a:ext>
              </a:extLst>
            </p:cNvPr>
            <p:cNvSpPr txBox="1"/>
            <p:nvPr/>
          </p:nvSpPr>
          <p:spPr>
            <a:xfrm>
              <a:off x="2229293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9BC5C-D05C-8D4C-A27A-E3D40E2D9F3D}"/>
                </a:ext>
              </a:extLst>
            </p:cNvPr>
            <p:cNvSpPr txBox="1"/>
            <p:nvPr/>
          </p:nvSpPr>
          <p:spPr>
            <a:xfrm>
              <a:off x="3093815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6A75C246-5A37-3847-AE49-68C4A794F208}"/>
                </a:ext>
              </a:extLst>
            </p:cNvPr>
            <p:cNvSpPr txBox="1"/>
            <p:nvPr/>
          </p:nvSpPr>
          <p:spPr>
            <a:xfrm>
              <a:off x="3714046" y="1555899"/>
              <a:ext cx="45397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ab*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6B779AA-A72E-C940-846B-E65C4F93782D}"/>
                </a:ext>
              </a:extLst>
            </p:cNvPr>
            <p:cNvSpPr txBox="1"/>
            <p:nvPr/>
          </p:nvSpPr>
          <p:spPr>
            <a:xfrm>
              <a:off x="4419341" y="1555899"/>
              <a:ext cx="354584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b*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48C4D50-A716-4E4E-9D44-F8290A7B4625}"/>
                </a:ext>
              </a:extLst>
            </p:cNvPr>
            <p:cNvSpPr txBox="1"/>
            <p:nvPr/>
          </p:nvSpPr>
          <p:spPr>
            <a:xfrm>
              <a:off x="5283863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E4B32B80-4085-E943-91E5-57C0D5A85972}"/>
                </a:ext>
              </a:extLst>
            </p:cNvPr>
            <p:cNvSpPr txBox="1"/>
            <p:nvPr/>
          </p:nvSpPr>
          <p:spPr>
            <a:xfrm>
              <a:off x="5904094" y="1555899"/>
              <a:ext cx="38343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ab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5E55C29-F780-F342-834D-AEEC19492F4A}"/>
                </a:ext>
              </a:extLst>
            </p:cNvPr>
            <p:cNvSpPr txBox="1"/>
            <p:nvPr/>
          </p:nvSpPr>
          <p:spPr>
            <a:xfrm>
              <a:off x="6609389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761036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F7A28CF0-6AE1-234D-8077-B13DCDAE7FA6}"/>
              </a:ext>
            </a:extLst>
          </p:cNvPr>
          <p:cNvGrpSpPr/>
          <p:nvPr/>
        </p:nvGrpSpPr>
        <p:grpSpPr>
          <a:xfrm>
            <a:off x="0" y="608610"/>
            <a:ext cx="9144000" cy="5640779"/>
            <a:chOff x="0" y="608610"/>
            <a:chExt cx="9144000" cy="5640779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9787F2EC-4F3B-D542-88D5-4D6ECE459B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608610"/>
              <a:ext cx="9144000" cy="5640779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DB72A3-CEE5-524B-90F3-A9B8943812D5}"/>
                </a:ext>
              </a:extLst>
            </p:cNvPr>
            <p:cNvSpPr txBox="1"/>
            <p:nvPr/>
          </p:nvSpPr>
          <p:spPr>
            <a:xfrm>
              <a:off x="1073892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6484F8D-70F8-E74B-B6F4-865FF327755F}"/>
                </a:ext>
              </a:extLst>
            </p:cNvPr>
            <p:cNvSpPr txBox="1"/>
            <p:nvPr/>
          </p:nvSpPr>
          <p:spPr>
            <a:xfrm>
              <a:off x="2069802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9BC5C-D05C-8D4C-A27A-E3D40E2D9F3D}"/>
                </a:ext>
              </a:extLst>
            </p:cNvPr>
            <p:cNvSpPr txBox="1"/>
            <p:nvPr/>
          </p:nvSpPr>
          <p:spPr>
            <a:xfrm>
              <a:off x="3349004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6B779AA-A72E-C940-846B-E65C4F93782D}"/>
                </a:ext>
              </a:extLst>
            </p:cNvPr>
            <p:cNvSpPr txBox="1"/>
            <p:nvPr/>
          </p:nvSpPr>
          <p:spPr>
            <a:xfrm>
              <a:off x="4355546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48C4D50-A716-4E4E-9D44-F8290A7B4625}"/>
                </a:ext>
              </a:extLst>
            </p:cNvPr>
            <p:cNvSpPr txBox="1"/>
            <p:nvPr/>
          </p:nvSpPr>
          <p:spPr>
            <a:xfrm>
              <a:off x="5624116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5E55C29-F780-F342-834D-AEEC19492F4A}"/>
                </a:ext>
              </a:extLst>
            </p:cNvPr>
            <p:cNvSpPr txBox="1"/>
            <p:nvPr/>
          </p:nvSpPr>
          <p:spPr>
            <a:xfrm>
              <a:off x="6630655" y="1555899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8932842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>
            <a:extLst>
              <a:ext uri="{FF2B5EF4-FFF2-40B4-BE49-F238E27FC236}">
                <a16:creationId xmlns:a16="http://schemas.microsoft.com/office/drawing/2014/main" id="{A66B5BDB-F0AD-9745-8B10-9C11EB491635}"/>
              </a:ext>
            </a:extLst>
          </p:cNvPr>
          <p:cNvGrpSpPr/>
          <p:nvPr/>
        </p:nvGrpSpPr>
        <p:grpSpPr>
          <a:xfrm>
            <a:off x="408256" y="814392"/>
            <a:ext cx="7678469" cy="4738713"/>
            <a:chOff x="408256" y="814392"/>
            <a:chExt cx="7678469" cy="4738713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73FA54B5-9A7A-6249-B678-59888872434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8256" y="814392"/>
              <a:ext cx="7678469" cy="473871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DB72A3-CEE5-524B-90F3-A9B8943812D5}"/>
                </a:ext>
              </a:extLst>
            </p:cNvPr>
            <p:cNvSpPr txBox="1"/>
            <p:nvPr/>
          </p:nvSpPr>
          <p:spPr>
            <a:xfrm>
              <a:off x="1545379" y="1641624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6484F8D-70F8-E74B-B6F4-865FF327755F}"/>
                </a:ext>
              </a:extLst>
            </p:cNvPr>
            <p:cNvSpPr txBox="1"/>
            <p:nvPr/>
          </p:nvSpPr>
          <p:spPr>
            <a:xfrm>
              <a:off x="2555577" y="1641624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9BC5C-D05C-8D4C-A27A-E3D40E2D9F3D}"/>
                </a:ext>
              </a:extLst>
            </p:cNvPr>
            <p:cNvSpPr txBox="1"/>
            <p:nvPr/>
          </p:nvSpPr>
          <p:spPr>
            <a:xfrm>
              <a:off x="3877643" y="1641624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56B779AA-A72E-C940-846B-E65C4F93782D}"/>
                </a:ext>
              </a:extLst>
            </p:cNvPr>
            <p:cNvSpPr txBox="1"/>
            <p:nvPr/>
          </p:nvSpPr>
          <p:spPr>
            <a:xfrm>
              <a:off x="4884185" y="1641624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448C4D50-A716-4E4E-9D44-F8290A7B4625}"/>
                </a:ext>
              </a:extLst>
            </p:cNvPr>
            <p:cNvSpPr txBox="1"/>
            <p:nvPr/>
          </p:nvSpPr>
          <p:spPr>
            <a:xfrm>
              <a:off x="6224195" y="1641624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a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C5E55C29-F780-F342-834D-AEEC19492F4A}"/>
                </a:ext>
              </a:extLst>
            </p:cNvPr>
            <p:cNvSpPr txBox="1"/>
            <p:nvPr/>
          </p:nvSpPr>
          <p:spPr>
            <a:xfrm>
              <a:off x="7245022" y="1641624"/>
              <a:ext cx="28405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400" dirty="0"/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401024170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F9B1521E-5CCB-414D-88D1-B39552A5A652}"/>
              </a:ext>
            </a:extLst>
          </p:cNvPr>
          <p:cNvGrpSpPr/>
          <p:nvPr/>
        </p:nvGrpSpPr>
        <p:grpSpPr>
          <a:xfrm>
            <a:off x="1454037" y="0"/>
            <a:ext cx="4904233" cy="6858000"/>
            <a:chOff x="1454037" y="0"/>
            <a:chExt cx="4904233" cy="685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AC4B5FC-F92A-734C-B34A-77996B7088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r="21355"/>
            <a:stretch/>
          </p:blipFill>
          <p:spPr>
            <a:xfrm>
              <a:off x="1454037" y="0"/>
              <a:ext cx="4904233" cy="6858000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DB72A3-CEE5-524B-90F3-A9B8943812D5}"/>
                </a:ext>
              </a:extLst>
            </p:cNvPr>
            <p:cNvSpPr txBox="1"/>
            <p:nvPr/>
          </p:nvSpPr>
          <p:spPr>
            <a:xfrm>
              <a:off x="2151065" y="811619"/>
              <a:ext cx="3289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a*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A01BA0F-DDE4-F740-849A-FCF4E6C69089}"/>
                </a:ext>
              </a:extLst>
            </p:cNvPr>
            <p:cNvSpPr txBox="1"/>
            <p:nvPr/>
          </p:nvSpPr>
          <p:spPr>
            <a:xfrm>
              <a:off x="2643704" y="81161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6484F8D-70F8-E74B-B6F4-865FF327755F}"/>
                </a:ext>
              </a:extLst>
            </p:cNvPr>
            <p:cNvSpPr txBox="1"/>
            <p:nvPr/>
          </p:nvSpPr>
          <p:spPr>
            <a:xfrm>
              <a:off x="3146980" y="81161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9BC5C-D05C-8D4C-A27A-E3D40E2D9F3D}"/>
                </a:ext>
              </a:extLst>
            </p:cNvPr>
            <p:cNvSpPr txBox="1"/>
            <p:nvPr/>
          </p:nvSpPr>
          <p:spPr>
            <a:xfrm>
              <a:off x="3649986" y="81161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1488F2BD-5F5D-A84C-93B2-FB554ADFE06E}"/>
                </a:ext>
              </a:extLst>
            </p:cNvPr>
            <p:cNvSpPr txBox="1"/>
            <p:nvPr/>
          </p:nvSpPr>
          <p:spPr>
            <a:xfrm>
              <a:off x="4270486" y="811619"/>
              <a:ext cx="4138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ab*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CEF9278B-EA0A-4C4B-B5C6-7E9A909DFB48}"/>
                </a:ext>
              </a:extLst>
            </p:cNvPr>
            <p:cNvSpPr txBox="1"/>
            <p:nvPr/>
          </p:nvSpPr>
          <p:spPr>
            <a:xfrm>
              <a:off x="4805657" y="822252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2FF512E-D5FD-364A-8321-C3A6C2383380}"/>
                </a:ext>
              </a:extLst>
            </p:cNvPr>
            <p:cNvSpPr txBox="1"/>
            <p:nvPr/>
          </p:nvSpPr>
          <p:spPr>
            <a:xfrm>
              <a:off x="5298300" y="811619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ab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22675F73-6E36-0743-A76E-1BEBB1C9E6F7}"/>
                </a:ext>
              </a:extLst>
            </p:cNvPr>
            <p:cNvSpPr txBox="1"/>
            <p:nvPr/>
          </p:nvSpPr>
          <p:spPr>
            <a:xfrm>
              <a:off x="5811939" y="81161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b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4154DDC8-CF12-8847-8E85-93916BE80D27}"/>
                </a:ext>
              </a:extLst>
            </p:cNvPr>
            <p:cNvSpPr txBox="1"/>
            <p:nvPr/>
          </p:nvSpPr>
          <p:spPr>
            <a:xfrm>
              <a:off x="2165239" y="373912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0F444A1D-DC46-354A-9285-4BEF921027DA}"/>
                </a:ext>
              </a:extLst>
            </p:cNvPr>
            <p:cNvSpPr txBox="1"/>
            <p:nvPr/>
          </p:nvSpPr>
          <p:spPr>
            <a:xfrm>
              <a:off x="2657878" y="3739125"/>
              <a:ext cx="346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bc</a:t>
              </a:r>
              <a:endParaRPr lang="en-US" sz="1200" dirty="0"/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C8E33EC4-3F02-824C-901C-BC55B8832824}"/>
                </a:ext>
              </a:extLst>
            </p:cNvPr>
            <p:cNvSpPr txBox="1"/>
            <p:nvPr/>
          </p:nvSpPr>
          <p:spPr>
            <a:xfrm>
              <a:off x="3129255" y="3739125"/>
              <a:ext cx="346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bc</a:t>
              </a:r>
              <a:endParaRPr lang="en-US" sz="1200" dirty="0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4ABE4B72-F0DD-DA47-B085-541EEE77A6D8}"/>
                </a:ext>
              </a:extLst>
            </p:cNvPr>
            <p:cNvSpPr txBox="1"/>
            <p:nvPr/>
          </p:nvSpPr>
          <p:spPr>
            <a:xfrm>
              <a:off x="3664160" y="3739125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c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64E9EDE8-78EF-084A-9543-DF62A02AE498}"/>
                </a:ext>
              </a:extLst>
            </p:cNvPr>
            <p:cNvSpPr txBox="1"/>
            <p:nvPr/>
          </p:nvSpPr>
          <p:spPr>
            <a:xfrm>
              <a:off x="4327192" y="373912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DF433FAE-E7B8-C84C-AC59-F4FEC66CBB46}"/>
                </a:ext>
              </a:extLst>
            </p:cNvPr>
            <p:cNvSpPr txBox="1"/>
            <p:nvPr/>
          </p:nvSpPr>
          <p:spPr>
            <a:xfrm>
              <a:off x="4819831" y="373912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08548A11-22D7-AE45-9199-95A280F1DAFB}"/>
                </a:ext>
              </a:extLst>
            </p:cNvPr>
            <p:cNvSpPr txBox="1"/>
            <p:nvPr/>
          </p:nvSpPr>
          <p:spPr>
            <a:xfrm>
              <a:off x="5323107" y="373912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EA323344-0F00-FA44-9451-A965F3344CDD}"/>
                </a:ext>
              </a:extLst>
            </p:cNvPr>
            <p:cNvSpPr txBox="1"/>
            <p:nvPr/>
          </p:nvSpPr>
          <p:spPr>
            <a:xfrm>
              <a:off x="5826113" y="373912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56488789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BF659533-D890-2B44-98E2-3634E759D5A9}"/>
              </a:ext>
            </a:extLst>
          </p:cNvPr>
          <p:cNvGrpSpPr/>
          <p:nvPr/>
        </p:nvGrpSpPr>
        <p:grpSpPr>
          <a:xfrm>
            <a:off x="1780671" y="1129605"/>
            <a:ext cx="6442101" cy="3974023"/>
            <a:chOff x="2673806" y="385326"/>
            <a:chExt cx="6442101" cy="397402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916F9BD8-707A-414A-B2FF-F55CF97B8B7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73806" y="385326"/>
              <a:ext cx="6442101" cy="3974023"/>
            </a:xfrm>
            <a:prstGeom prst="rect">
              <a:avLst/>
            </a:prstGeom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CDB72A3-CEE5-524B-90F3-A9B8943812D5}"/>
                </a:ext>
              </a:extLst>
            </p:cNvPr>
            <p:cNvSpPr txBox="1"/>
            <p:nvPr/>
          </p:nvSpPr>
          <p:spPr>
            <a:xfrm>
              <a:off x="3182168" y="949841"/>
              <a:ext cx="3289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a*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A01BA0F-DDE4-F740-849A-FCF4E6C69089}"/>
                </a:ext>
              </a:extLst>
            </p:cNvPr>
            <p:cNvSpPr txBox="1"/>
            <p:nvPr/>
          </p:nvSpPr>
          <p:spPr>
            <a:xfrm>
              <a:off x="3579110" y="949841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26484F8D-70F8-E74B-B6F4-865FF327755F}"/>
                </a:ext>
              </a:extLst>
            </p:cNvPr>
            <p:cNvSpPr txBox="1"/>
            <p:nvPr/>
          </p:nvSpPr>
          <p:spPr>
            <a:xfrm>
              <a:off x="3944158" y="949841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7819BC5C-D05C-8D4C-A27A-E3D40E2D9F3D}"/>
                </a:ext>
              </a:extLst>
            </p:cNvPr>
            <p:cNvSpPr txBox="1"/>
            <p:nvPr/>
          </p:nvSpPr>
          <p:spPr>
            <a:xfrm>
              <a:off x="4308938" y="949841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81E825E6-B2AE-0340-A421-0C3E278CBC69}"/>
                </a:ext>
              </a:extLst>
            </p:cNvPr>
            <p:cNvSpPr txBox="1"/>
            <p:nvPr/>
          </p:nvSpPr>
          <p:spPr>
            <a:xfrm>
              <a:off x="4779071" y="960474"/>
              <a:ext cx="41389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ab*</a:t>
              </a: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6C2E5A34-B2AF-FC4E-A470-65C7F480333A}"/>
                </a:ext>
              </a:extLst>
            </p:cNvPr>
            <p:cNvSpPr txBox="1"/>
            <p:nvPr/>
          </p:nvSpPr>
          <p:spPr>
            <a:xfrm>
              <a:off x="5197279" y="960474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DD86F7F-57A4-C64A-A684-2CB51B89C927}"/>
                </a:ext>
              </a:extLst>
            </p:cNvPr>
            <p:cNvSpPr txBox="1"/>
            <p:nvPr/>
          </p:nvSpPr>
          <p:spPr>
            <a:xfrm>
              <a:off x="5541061" y="960474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ab</a:t>
              </a: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A11D40F2-6715-194C-9BE4-81016F2EAA18}"/>
                </a:ext>
              </a:extLst>
            </p:cNvPr>
            <p:cNvSpPr txBox="1"/>
            <p:nvPr/>
          </p:nvSpPr>
          <p:spPr>
            <a:xfrm>
              <a:off x="5927107" y="960474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b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20AC722F-5EE5-BB4F-A2A6-7EF8D7766E82}"/>
                </a:ext>
              </a:extLst>
            </p:cNvPr>
            <p:cNvSpPr txBox="1"/>
            <p:nvPr/>
          </p:nvSpPr>
          <p:spPr>
            <a:xfrm>
              <a:off x="6410069" y="960474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16FDD92F-2A02-A540-9AD5-101BDE85EBC6}"/>
                </a:ext>
              </a:extLst>
            </p:cNvPr>
            <p:cNvSpPr txBox="1"/>
            <p:nvPr/>
          </p:nvSpPr>
          <p:spPr>
            <a:xfrm>
              <a:off x="6743213" y="960474"/>
              <a:ext cx="346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bc</a:t>
              </a:r>
              <a:endParaRPr lang="en-US" sz="1200" dirty="0"/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2A96888B-F9CC-4847-9647-0BC934A4B001}"/>
                </a:ext>
              </a:extLst>
            </p:cNvPr>
            <p:cNvSpPr txBox="1"/>
            <p:nvPr/>
          </p:nvSpPr>
          <p:spPr>
            <a:xfrm>
              <a:off x="7129527" y="960474"/>
              <a:ext cx="34657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 err="1"/>
                <a:t>bc</a:t>
              </a:r>
              <a:endParaRPr lang="en-US" sz="1200" dirty="0"/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4A731D1A-049C-5F4E-8B59-7924887BDC35}"/>
                </a:ext>
              </a:extLst>
            </p:cNvPr>
            <p:cNvSpPr txBox="1"/>
            <p:nvPr/>
          </p:nvSpPr>
          <p:spPr>
            <a:xfrm>
              <a:off x="7515573" y="960474"/>
              <a:ext cx="26161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c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03121797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254670" y="112763"/>
            <a:ext cx="865813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Adult expression upon direct exposure to high pCO</a:t>
            </a:r>
            <a:r>
              <a:rPr lang="en-US" sz="2000" baseline="-25000" dirty="0"/>
              <a:t>2   </a:t>
            </a:r>
            <a:r>
              <a:rPr lang="en-US" i="1" dirty="0"/>
              <a:t>(ctenidia tissue) - DEGs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3B963A0-8AE3-EF49-BB2E-18E61220F2E7}"/>
              </a:ext>
            </a:extLst>
          </p:cNvPr>
          <p:cNvSpPr txBox="1"/>
          <p:nvPr/>
        </p:nvSpPr>
        <p:spPr>
          <a:xfrm>
            <a:off x="942438" y="730038"/>
            <a:ext cx="259558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Fidalgo</a:t>
            </a:r>
            <a:r>
              <a:rPr lang="en-US" dirty="0"/>
              <a:t> Bay – 76 DEGs</a:t>
            </a:r>
          </a:p>
          <a:p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08FB5699-E8C5-9241-B1B8-8CEED089A1EE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26" r="16098"/>
          <a:stretch/>
        </p:blipFill>
        <p:spPr>
          <a:xfrm>
            <a:off x="141050" y="1254240"/>
            <a:ext cx="4208694" cy="2954324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F9BA98C6-69AE-BA4B-B0D9-2AFE50807445}"/>
              </a:ext>
            </a:extLst>
          </p:cNvPr>
          <p:cNvSpPr txBox="1"/>
          <p:nvPr/>
        </p:nvSpPr>
        <p:spPr>
          <a:xfrm>
            <a:off x="5258624" y="730037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Dabob</a:t>
            </a:r>
            <a:r>
              <a:rPr lang="en-US" dirty="0"/>
              <a:t> Bay – 132 DEGs</a:t>
            </a:r>
          </a:p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EF0402C-0190-104A-9933-15C45433F84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502" r="16127"/>
          <a:stretch/>
        </p:blipFill>
        <p:spPr>
          <a:xfrm>
            <a:off x="4572000" y="1190294"/>
            <a:ext cx="4344999" cy="3051904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D15703E4-3850-3C4A-B5AF-BF293D99B1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3958" t="28429" r="4277" b="60520"/>
          <a:stretch/>
        </p:blipFill>
        <p:spPr>
          <a:xfrm>
            <a:off x="1984986" y="4619898"/>
            <a:ext cx="1505987" cy="872629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FF6365D4-2A2D-3B44-A3B4-78397758402B}"/>
              </a:ext>
            </a:extLst>
          </p:cNvPr>
          <p:cNvSpPr txBox="1"/>
          <p:nvPr/>
        </p:nvSpPr>
        <p:spPr>
          <a:xfrm>
            <a:off x="5653028" y="4481399"/>
            <a:ext cx="349097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i="1" dirty="0"/>
              <a:t>One DEG in Oyster Bay, but not at all convincing</a:t>
            </a: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0C68B53F-EEF0-9845-AEE6-C4D8031ADFC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43602" y="4758398"/>
            <a:ext cx="2507662" cy="1546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729604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F0839DF4-D1D3-D147-AF3A-B73A3FA9D306}"/>
              </a:ext>
            </a:extLst>
          </p:cNvPr>
          <p:cNvGrpSpPr/>
          <p:nvPr/>
        </p:nvGrpSpPr>
        <p:grpSpPr>
          <a:xfrm>
            <a:off x="0" y="608610"/>
            <a:ext cx="9144000" cy="5640779"/>
            <a:chOff x="0" y="608610"/>
            <a:chExt cx="9144000" cy="5640779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4593B73C-2866-5C4C-86B9-0E9DB918AD18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608610"/>
              <a:ext cx="9144000" cy="5640779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B5E0D49-B1EB-C944-99B0-5460D5E2603F}"/>
                </a:ext>
              </a:extLst>
            </p:cNvPr>
            <p:cNvCxnSpPr>
              <a:cxnSpLocks/>
            </p:cNvCxnSpPr>
            <p:nvPr/>
          </p:nvCxnSpPr>
          <p:spPr>
            <a:xfrm>
              <a:off x="2929208" y="945931"/>
              <a:ext cx="0" cy="5218387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8745B22-8E75-354A-9E39-2ECC86BA35E1}"/>
                </a:ext>
              </a:extLst>
            </p:cNvPr>
            <p:cNvCxnSpPr>
              <a:cxnSpLocks/>
            </p:cNvCxnSpPr>
            <p:nvPr/>
          </p:nvCxnSpPr>
          <p:spPr>
            <a:xfrm>
              <a:off x="1883429" y="945931"/>
              <a:ext cx="0" cy="5218387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6D1151DC-1432-184F-AB81-47DB4A497E83}"/>
                </a:ext>
              </a:extLst>
            </p:cNvPr>
            <p:cNvCxnSpPr>
              <a:cxnSpLocks/>
            </p:cNvCxnSpPr>
            <p:nvPr/>
          </p:nvCxnSpPr>
          <p:spPr>
            <a:xfrm>
              <a:off x="5017985" y="945931"/>
              <a:ext cx="0" cy="5218387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984D5688-263E-4641-9653-EA378BFC4F92}"/>
                </a:ext>
              </a:extLst>
            </p:cNvPr>
            <p:cNvCxnSpPr>
              <a:cxnSpLocks/>
            </p:cNvCxnSpPr>
            <p:nvPr/>
          </p:nvCxnSpPr>
          <p:spPr>
            <a:xfrm>
              <a:off x="3972206" y="945931"/>
              <a:ext cx="0" cy="5218387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Connector 25">
              <a:extLst>
                <a:ext uri="{FF2B5EF4-FFF2-40B4-BE49-F238E27FC236}">
                  <a16:creationId xmlns:a16="http://schemas.microsoft.com/office/drawing/2014/main" id="{3854424A-B893-6D4A-B131-EB210DDBB817}"/>
                </a:ext>
              </a:extLst>
            </p:cNvPr>
            <p:cNvCxnSpPr>
              <a:cxnSpLocks/>
            </p:cNvCxnSpPr>
            <p:nvPr/>
          </p:nvCxnSpPr>
          <p:spPr>
            <a:xfrm>
              <a:off x="6985738" y="945931"/>
              <a:ext cx="0" cy="5218387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Connector 26">
              <a:extLst>
                <a:ext uri="{FF2B5EF4-FFF2-40B4-BE49-F238E27FC236}">
                  <a16:creationId xmlns:a16="http://schemas.microsoft.com/office/drawing/2014/main" id="{6C344C2F-84EA-6547-858A-05B902F75058}"/>
                </a:ext>
              </a:extLst>
            </p:cNvPr>
            <p:cNvCxnSpPr>
              <a:cxnSpLocks/>
            </p:cNvCxnSpPr>
            <p:nvPr/>
          </p:nvCxnSpPr>
          <p:spPr>
            <a:xfrm>
              <a:off x="5939959" y="945931"/>
              <a:ext cx="0" cy="5218387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23497894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EF1DBECC-F27A-744D-9F5A-BAB5CB7D7F98}"/>
              </a:ext>
            </a:extLst>
          </p:cNvPr>
          <p:cNvGrpSpPr/>
          <p:nvPr/>
        </p:nvGrpSpPr>
        <p:grpSpPr>
          <a:xfrm>
            <a:off x="2" y="553327"/>
            <a:ext cx="8340433" cy="5394494"/>
            <a:chOff x="2" y="553327"/>
            <a:chExt cx="8340433" cy="5394494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75E03A03-C1DA-9841-8818-596E160FDE8D}"/>
                </a:ext>
              </a:extLst>
            </p:cNvPr>
            <p:cNvGrpSpPr/>
            <p:nvPr/>
          </p:nvGrpSpPr>
          <p:grpSpPr>
            <a:xfrm>
              <a:off x="2" y="553327"/>
              <a:ext cx="8340433" cy="5394494"/>
              <a:chOff x="2" y="553327"/>
              <a:chExt cx="8340433" cy="5394494"/>
            </a:xfrm>
          </p:grpSpPr>
          <p:pic>
            <p:nvPicPr>
              <p:cNvPr id="4" name="Picture 3">
                <a:extLst>
                  <a:ext uri="{FF2B5EF4-FFF2-40B4-BE49-F238E27FC236}">
                    <a16:creationId xmlns:a16="http://schemas.microsoft.com/office/drawing/2014/main" id="{4A9391EF-D22B-6C4A-9B58-804EA1B00E72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t="4910" r="685"/>
              <a:stretch/>
            </p:blipFill>
            <p:spPr>
              <a:xfrm>
                <a:off x="300058" y="910179"/>
                <a:ext cx="8040377" cy="4753932"/>
              </a:xfrm>
              <a:prstGeom prst="rect">
                <a:avLst/>
              </a:prstGeom>
            </p:spPr>
          </p:pic>
          <p:cxnSp>
            <p:nvCxnSpPr>
              <p:cNvPr id="8" name="Straight Connector 7">
                <a:extLst>
                  <a:ext uri="{FF2B5EF4-FFF2-40B4-BE49-F238E27FC236}">
                    <a16:creationId xmlns:a16="http://schemas.microsoft.com/office/drawing/2014/main" id="{EB5E0D49-B1EB-C944-99B0-5460D5E2603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962267" y="947081"/>
                <a:ext cx="0" cy="4647737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Connector 22">
                <a:extLst>
                  <a:ext uri="{FF2B5EF4-FFF2-40B4-BE49-F238E27FC236}">
                    <a16:creationId xmlns:a16="http://schemas.microsoft.com/office/drawing/2014/main" id="{48745B22-8E75-354A-9E39-2ECC86BA35E1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108886" y="1265208"/>
                <a:ext cx="0" cy="4304814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Connector 23">
                <a:extLst>
                  <a:ext uri="{FF2B5EF4-FFF2-40B4-BE49-F238E27FC236}">
                    <a16:creationId xmlns:a16="http://schemas.microsoft.com/office/drawing/2014/main" id="{6D1151DC-1432-184F-AB81-47DB4A497E8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4802028" y="938614"/>
                <a:ext cx="0" cy="4656204"/>
              </a:xfrm>
              <a:prstGeom prst="line">
                <a:avLst/>
              </a:prstGeom>
              <a:ln w="28575">
                <a:solidFill>
                  <a:schemeClr val="tx1">
                    <a:lumMod val="85000"/>
                    <a:lumOff val="1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Connector 24">
                <a:extLst>
                  <a:ext uri="{FF2B5EF4-FFF2-40B4-BE49-F238E27FC236}">
                    <a16:creationId xmlns:a16="http://schemas.microsoft.com/office/drawing/2014/main" id="{984D5688-263E-4641-9653-EA378BFC4F9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931280" y="1265208"/>
                <a:ext cx="0" cy="4304814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6C344C2F-84EA-6547-858A-05B902F75058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5768573" y="1273675"/>
                <a:ext cx="0" cy="4304814"/>
              </a:xfrm>
              <a:prstGeom prst="line">
                <a:avLst/>
              </a:prstGeom>
              <a:ln w="19050">
                <a:solidFill>
                  <a:schemeClr val="tx1">
                    <a:lumMod val="85000"/>
                    <a:lumOff val="15000"/>
                  </a:schemeClr>
                </a:solidFill>
                <a:prstDash val="sysDash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" name="TextBox 4">
                <a:extLst>
                  <a:ext uri="{FF2B5EF4-FFF2-40B4-BE49-F238E27FC236}">
                    <a16:creationId xmlns:a16="http://schemas.microsoft.com/office/drawing/2014/main" id="{0C5E1A38-BAED-6748-98F6-92FF11025D7E}"/>
                  </a:ext>
                </a:extLst>
              </p:cNvPr>
              <p:cNvSpPr txBox="1"/>
              <p:nvPr/>
            </p:nvSpPr>
            <p:spPr>
              <a:xfrm>
                <a:off x="3348555" y="5578489"/>
                <a:ext cx="1159292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Individual</a:t>
                </a:r>
              </a:p>
            </p:txBody>
          </p: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83B382B8-92BF-614A-8A8A-C4E9093FE3BA}"/>
                  </a:ext>
                </a:extLst>
              </p:cNvPr>
              <p:cNvSpPr txBox="1"/>
              <p:nvPr/>
            </p:nvSpPr>
            <p:spPr>
              <a:xfrm rot="16200000">
                <a:off x="-189794" y="2972065"/>
                <a:ext cx="74892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Gene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5E54BA64-302F-F849-98A6-55959EBCEA09}"/>
                  </a:ext>
                </a:extLst>
              </p:cNvPr>
              <p:cNvSpPr txBox="1"/>
              <p:nvPr/>
            </p:nvSpPr>
            <p:spPr>
              <a:xfrm>
                <a:off x="1113458" y="553327"/>
                <a:ext cx="549381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/>
                  <a:t>High pCO</a:t>
                </a:r>
                <a:r>
                  <a:rPr lang="en-US" sz="1600" baseline="-25000" dirty="0"/>
                  <a:t>2</a:t>
                </a:r>
                <a:r>
                  <a:rPr lang="en-US" sz="1600" dirty="0"/>
                  <a:t>-induced DEGs involved in detoxification, redox</a:t>
                </a:r>
              </a:p>
            </p:txBody>
          </p:sp>
        </p:grp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468920B6-4564-F843-899E-A1352E4C23EB}"/>
                </a:ext>
              </a:extLst>
            </p:cNvPr>
            <p:cNvSpPr/>
            <p:nvPr/>
          </p:nvSpPr>
          <p:spPr>
            <a:xfrm>
              <a:off x="6780060" y="910180"/>
              <a:ext cx="867649" cy="32025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E29856C4-9DB6-CD46-90E4-651A55CCB2E8}"/>
                </a:ext>
              </a:extLst>
            </p:cNvPr>
            <p:cNvSpPr/>
            <p:nvPr/>
          </p:nvSpPr>
          <p:spPr>
            <a:xfrm>
              <a:off x="7080117" y="1242906"/>
              <a:ext cx="1048441" cy="163804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en-US" sz="900" b="1" dirty="0">
                  <a:solidFill>
                    <a:schemeClr val="tx1"/>
                  </a:solidFill>
                </a:rPr>
                <a:t>pCO</a:t>
              </a:r>
              <a:r>
                <a:rPr lang="en-US" sz="900" b="1" baseline="-25000" dirty="0">
                  <a:solidFill>
                    <a:schemeClr val="tx1"/>
                  </a:solidFill>
                </a:rPr>
                <a:t>2 </a:t>
              </a:r>
              <a:r>
                <a:rPr lang="en-US" sz="900" b="1" dirty="0">
                  <a:solidFill>
                    <a:schemeClr val="tx1"/>
                  </a:solidFill>
                </a:rPr>
                <a:t>Treatment</a:t>
              </a:r>
              <a:r>
                <a:rPr lang="en-US" sz="900" b="1" baseline="-25000" dirty="0">
                  <a:solidFill>
                    <a:schemeClr val="tx1"/>
                  </a:solidFill>
                </a:rPr>
                <a:t>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973224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815BE92F-F38B-CA43-9B96-7D08D9E93AF0}"/>
              </a:ext>
            </a:extLst>
          </p:cNvPr>
          <p:cNvGrpSpPr/>
          <p:nvPr/>
        </p:nvGrpSpPr>
        <p:grpSpPr>
          <a:xfrm>
            <a:off x="2" y="698478"/>
            <a:ext cx="8340808" cy="5249343"/>
            <a:chOff x="2" y="698478"/>
            <a:chExt cx="8340808" cy="5249343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4DC39065-7C69-124A-B1C4-061A2DAE6A9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7000" y="698478"/>
              <a:ext cx="8013810" cy="4948788"/>
            </a:xfrm>
            <a:prstGeom prst="rect">
              <a:avLst/>
            </a:prstGeom>
          </p:spPr>
        </p:pic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EB5E0D49-B1EB-C944-99B0-5460D5E2603F}"/>
                </a:ext>
              </a:extLst>
            </p:cNvPr>
            <p:cNvCxnSpPr>
              <a:cxnSpLocks/>
            </p:cNvCxnSpPr>
            <p:nvPr/>
          </p:nvCxnSpPr>
          <p:spPr>
            <a:xfrm>
              <a:off x="2970733" y="990600"/>
              <a:ext cx="0" cy="4579422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48745B22-8E75-354A-9E39-2ECC86BA35E1}"/>
                </a:ext>
              </a:extLst>
            </p:cNvPr>
            <p:cNvCxnSpPr>
              <a:cxnSpLocks/>
            </p:cNvCxnSpPr>
            <p:nvPr/>
          </p:nvCxnSpPr>
          <p:spPr>
            <a:xfrm>
              <a:off x="2117353" y="1265208"/>
              <a:ext cx="0" cy="4304814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0C5E1A38-BAED-6748-98F6-92FF11025D7E}"/>
                </a:ext>
              </a:extLst>
            </p:cNvPr>
            <p:cNvSpPr txBox="1"/>
            <p:nvPr/>
          </p:nvSpPr>
          <p:spPr>
            <a:xfrm>
              <a:off x="3348555" y="5578489"/>
              <a:ext cx="11592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Individual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3B382B8-92BF-614A-8A8A-C4E9093FE3BA}"/>
                </a:ext>
              </a:extLst>
            </p:cNvPr>
            <p:cNvSpPr txBox="1"/>
            <p:nvPr/>
          </p:nvSpPr>
          <p:spPr>
            <a:xfrm rot="16200000">
              <a:off x="-189794" y="2972065"/>
              <a:ext cx="74892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Gene</a:t>
              </a:r>
            </a:p>
          </p:txBody>
        </p: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25A14661-0D00-5E48-9EA0-E26B14565333}"/>
                </a:ext>
              </a:extLst>
            </p:cNvPr>
            <p:cNvCxnSpPr>
              <a:cxnSpLocks/>
            </p:cNvCxnSpPr>
            <p:nvPr/>
          </p:nvCxnSpPr>
          <p:spPr>
            <a:xfrm>
              <a:off x="4765666" y="982133"/>
              <a:ext cx="0" cy="4579422"/>
            </a:xfrm>
            <a:prstGeom prst="line">
              <a:avLst/>
            </a:prstGeom>
            <a:ln w="28575">
              <a:solidFill>
                <a:schemeClr val="tx1">
                  <a:lumMod val="85000"/>
                  <a:lumOff val="1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1F924879-6126-B54A-B8AE-DCAAF983F26B}"/>
                </a:ext>
              </a:extLst>
            </p:cNvPr>
            <p:cNvCxnSpPr>
              <a:cxnSpLocks/>
            </p:cNvCxnSpPr>
            <p:nvPr/>
          </p:nvCxnSpPr>
          <p:spPr>
            <a:xfrm>
              <a:off x="5741087" y="1266249"/>
              <a:ext cx="0" cy="4304814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12B79A16-3763-744D-9B30-360F465B959D}"/>
                </a:ext>
              </a:extLst>
            </p:cNvPr>
            <p:cNvCxnSpPr>
              <a:cxnSpLocks/>
            </p:cNvCxnSpPr>
            <p:nvPr/>
          </p:nvCxnSpPr>
          <p:spPr>
            <a:xfrm>
              <a:off x="3929220" y="1268126"/>
              <a:ext cx="0" cy="4304814"/>
            </a:xfrm>
            <a:prstGeom prst="line">
              <a:avLst/>
            </a:prstGeom>
            <a:ln w="19050">
              <a:solidFill>
                <a:schemeClr val="tx1">
                  <a:lumMod val="85000"/>
                  <a:lumOff val="15000"/>
                </a:schemeClr>
              </a:solidFill>
              <a:prstDash val="sysDash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93084906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673B2F4-3B2D-8C4D-A924-80531684E79C}"/>
              </a:ext>
            </a:extLst>
          </p:cNvPr>
          <p:cNvGrpSpPr/>
          <p:nvPr/>
        </p:nvGrpSpPr>
        <p:grpSpPr>
          <a:xfrm>
            <a:off x="1133714" y="965670"/>
            <a:ext cx="7351067" cy="5006573"/>
            <a:chOff x="1133714" y="965670"/>
            <a:chExt cx="7351067" cy="5006573"/>
          </a:xfrm>
        </p:grpSpPr>
        <p:grpSp>
          <p:nvGrpSpPr>
            <p:cNvPr id="3" name="Group 2">
              <a:extLst>
                <a:ext uri="{FF2B5EF4-FFF2-40B4-BE49-F238E27FC236}">
                  <a16:creationId xmlns:a16="http://schemas.microsoft.com/office/drawing/2014/main" id="{F6E7A3B3-3B9A-6A4F-9635-CBA321FE1226}"/>
                </a:ext>
              </a:extLst>
            </p:cNvPr>
            <p:cNvGrpSpPr/>
            <p:nvPr/>
          </p:nvGrpSpPr>
          <p:grpSpPr>
            <a:xfrm>
              <a:off x="1133714" y="965670"/>
              <a:ext cx="5974136" cy="5006573"/>
              <a:chOff x="1686607" y="731754"/>
              <a:chExt cx="5974136" cy="5006573"/>
            </a:xfrm>
          </p:grpSpPr>
          <p:grpSp>
            <p:nvGrpSpPr>
              <p:cNvPr id="5" name="Group 4">
                <a:extLst>
                  <a:ext uri="{FF2B5EF4-FFF2-40B4-BE49-F238E27FC236}">
                    <a16:creationId xmlns:a16="http://schemas.microsoft.com/office/drawing/2014/main" id="{AC41B9F1-E8F9-9340-83D1-ACFFDEE4A2BB}"/>
                  </a:ext>
                </a:extLst>
              </p:cNvPr>
              <p:cNvGrpSpPr/>
              <p:nvPr/>
            </p:nvGrpSpPr>
            <p:grpSpPr>
              <a:xfrm>
                <a:off x="1686607" y="731754"/>
                <a:ext cx="5974136" cy="5006573"/>
                <a:chOff x="1686607" y="731754"/>
                <a:chExt cx="5974136" cy="5006573"/>
              </a:xfrm>
            </p:grpSpPr>
            <p:pic>
              <p:nvPicPr>
                <p:cNvPr id="2" name="Picture 1">
                  <a:extLst>
                    <a:ext uri="{FF2B5EF4-FFF2-40B4-BE49-F238E27FC236}">
                      <a16:creationId xmlns:a16="http://schemas.microsoft.com/office/drawing/2014/main" id="{B74049AB-BCF0-EB46-95F4-7AD904D3EB1F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686607" y="731754"/>
                  <a:ext cx="5974136" cy="5006573"/>
                </a:xfrm>
                <a:prstGeom prst="rect">
                  <a:avLst/>
                </a:prstGeom>
              </p:spPr>
            </p:pic>
            <p:sp>
              <p:nvSpPr>
                <p:cNvPr id="12" name="TextBox 11">
                  <a:extLst>
                    <a:ext uri="{FF2B5EF4-FFF2-40B4-BE49-F238E27FC236}">
                      <a16:creationId xmlns:a16="http://schemas.microsoft.com/office/drawing/2014/main" id="{E0DAF9C1-6E42-FD42-BAAF-5AFDB29946E1}"/>
                    </a:ext>
                  </a:extLst>
                </p:cNvPr>
                <p:cNvSpPr txBox="1"/>
                <p:nvPr/>
              </p:nvSpPr>
              <p:spPr>
                <a:xfrm>
                  <a:off x="2639904" y="1375142"/>
                  <a:ext cx="26000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/>
                    <a:t>a</a:t>
                  </a:r>
                </a:p>
              </p:txBody>
            </p:sp>
            <p:sp>
              <p:nvSpPr>
                <p:cNvPr id="13" name="TextBox 12">
                  <a:extLst>
                    <a:ext uri="{FF2B5EF4-FFF2-40B4-BE49-F238E27FC236}">
                      <a16:creationId xmlns:a16="http://schemas.microsoft.com/office/drawing/2014/main" id="{F80703C1-7C92-444A-8220-F74D1C8AFD13}"/>
                    </a:ext>
                  </a:extLst>
                </p:cNvPr>
                <p:cNvSpPr txBox="1"/>
                <p:nvPr/>
              </p:nvSpPr>
              <p:spPr>
                <a:xfrm>
                  <a:off x="3076774" y="1375142"/>
                  <a:ext cx="26321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/>
                    <a:t>a</a:t>
                  </a:r>
                </a:p>
              </p:txBody>
            </p:sp>
            <p:sp>
              <p:nvSpPr>
                <p:cNvPr id="15" name="TextBox 14">
                  <a:extLst>
                    <a:ext uri="{FF2B5EF4-FFF2-40B4-BE49-F238E27FC236}">
                      <a16:creationId xmlns:a16="http://schemas.microsoft.com/office/drawing/2014/main" id="{BBE57C44-158E-5642-A3C6-B9795B0D331B}"/>
                    </a:ext>
                  </a:extLst>
                </p:cNvPr>
                <p:cNvSpPr txBox="1"/>
                <p:nvPr/>
              </p:nvSpPr>
              <p:spPr>
                <a:xfrm>
                  <a:off x="3499765" y="1375142"/>
                  <a:ext cx="26321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/>
                    <a:t>a</a:t>
                  </a:r>
                </a:p>
              </p:txBody>
            </p:sp>
            <p:sp>
              <p:nvSpPr>
                <p:cNvPr id="16" name="TextBox 15">
                  <a:extLst>
                    <a:ext uri="{FF2B5EF4-FFF2-40B4-BE49-F238E27FC236}">
                      <a16:creationId xmlns:a16="http://schemas.microsoft.com/office/drawing/2014/main" id="{90D31B7D-CEC4-9543-8023-AD32E74099AF}"/>
                    </a:ext>
                  </a:extLst>
                </p:cNvPr>
                <p:cNvSpPr txBox="1"/>
                <p:nvPr/>
              </p:nvSpPr>
              <p:spPr>
                <a:xfrm>
                  <a:off x="4398773" y="1377047"/>
                  <a:ext cx="26000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/>
                    <a:t>a</a:t>
                  </a:r>
                </a:p>
              </p:txBody>
            </p:sp>
            <p:sp>
              <p:nvSpPr>
                <p:cNvPr id="17" name="TextBox 16">
                  <a:extLst>
                    <a:ext uri="{FF2B5EF4-FFF2-40B4-BE49-F238E27FC236}">
                      <a16:creationId xmlns:a16="http://schemas.microsoft.com/office/drawing/2014/main" id="{B700573A-6D95-AC42-A1C9-0D633F43BA6D}"/>
                    </a:ext>
                  </a:extLst>
                </p:cNvPr>
                <p:cNvSpPr txBox="1"/>
                <p:nvPr/>
              </p:nvSpPr>
              <p:spPr>
                <a:xfrm>
                  <a:off x="4785848" y="1375142"/>
                  <a:ext cx="33534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/>
                    <a:t>ab</a:t>
                  </a:r>
                </a:p>
              </p:txBody>
            </p:sp>
            <p:sp>
              <p:nvSpPr>
                <p:cNvPr id="21" name="TextBox 20">
                  <a:extLst>
                    <a:ext uri="{FF2B5EF4-FFF2-40B4-BE49-F238E27FC236}">
                      <a16:creationId xmlns:a16="http://schemas.microsoft.com/office/drawing/2014/main" id="{C643F149-1184-9941-AA6E-F07393763420}"/>
                    </a:ext>
                  </a:extLst>
                </p:cNvPr>
                <p:cNvSpPr txBox="1"/>
                <p:nvPr/>
              </p:nvSpPr>
              <p:spPr>
                <a:xfrm>
                  <a:off x="5259974" y="1375142"/>
                  <a:ext cx="26000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/>
                    <a:t>b</a:t>
                  </a:r>
                </a:p>
              </p:txBody>
            </p:sp>
            <p:sp>
              <p:nvSpPr>
                <p:cNvPr id="22" name="TextBox 21">
                  <a:extLst>
                    <a:ext uri="{FF2B5EF4-FFF2-40B4-BE49-F238E27FC236}">
                      <a16:creationId xmlns:a16="http://schemas.microsoft.com/office/drawing/2014/main" id="{28D19B93-31AD-6247-962E-597CBA706573}"/>
                    </a:ext>
                  </a:extLst>
                </p:cNvPr>
                <p:cNvSpPr txBox="1"/>
                <p:nvPr/>
              </p:nvSpPr>
              <p:spPr>
                <a:xfrm>
                  <a:off x="6144065" y="1382836"/>
                  <a:ext cx="26000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/>
                    <a:t>a</a:t>
                  </a:r>
                </a:p>
              </p:txBody>
            </p:sp>
            <p:sp>
              <p:nvSpPr>
                <p:cNvPr id="24" name="TextBox 23">
                  <a:extLst>
                    <a:ext uri="{FF2B5EF4-FFF2-40B4-BE49-F238E27FC236}">
                      <a16:creationId xmlns:a16="http://schemas.microsoft.com/office/drawing/2014/main" id="{6A9EFD61-2D7C-BE4F-BABF-F2B7E06171C6}"/>
                    </a:ext>
                  </a:extLst>
                </p:cNvPr>
                <p:cNvSpPr txBox="1"/>
                <p:nvPr/>
              </p:nvSpPr>
              <p:spPr>
                <a:xfrm>
                  <a:off x="6580175" y="1382836"/>
                  <a:ext cx="263214" cy="26161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/>
                    <a:t>a</a:t>
                  </a:r>
                </a:p>
              </p:txBody>
            </p:sp>
            <p:sp>
              <p:nvSpPr>
                <p:cNvPr id="25" name="TextBox 24">
                  <a:extLst>
                    <a:ext uri="{FF2B5EF4-FFF2-40B4-BE49-F238E27FC236}">
                      <a16:creationId xmlns:a16="http://schemas.microsoft.com/office/drawing/2014/main" id="{596CDF31-08E3-FB48-81D8-66E731A464FD}"/>
                    </a:ext>
                  </a:extLst>
                </p:cNvPr>
                <p:cNvSpPr txBox="1"/>
                <p:nvPr/>
              </p:nvSpPr>
              <p:spPr>
                <a:xfrm>
                  <a:off x="7003166" y="1384473"/>
                  <a:ext cx="260008" cy="253916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1050" dirty="0"/>
                    <a:t>b</a:t>
                  </a:r>
                </a:p>
              </p:txBody>
            </p:sp>
          </p:grpSp>
          <p:sp>
            <p:nvSpPr>
              <p:cNvPr id="14" name="TextBox 13">
                <a:extLst>
                  <a:ext uri="{FF2B5EF4-FFF2-40B4-BE49-F238E27FC236}">
                    <a16:creationId xmlns:a16="http://schemas.microsoft.com/office/drawing/2014/main" id="{3126F89E-C641-F348-B378-59B04F23DB8F}"/>
                  </a:ext>
                </a:extLst>
              </p:cNvPr>
              <p:cNvSpPr txBox="1"/>
              <p:nvPr/>
            </p:nvSpPr>
            <p:spPr>
              <a:xfrm>
                <a:off x="7028157" y="1129172"/>
                <a:ext cx="335348" cy="26161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endParaRPr lang="en-US" sz="1300" baseline="-25000" dirty="0"/>
              </a:p>
            </p:txBody>
          </p:sp>
        </p:grpSp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3EB086B7-BD95-0C44-8A56-A4618099138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6957662" y="2040710"/>
              <a:ext cx="1527119" cy="138829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</p:spTree>
    <p:extLst>
      <p:ext uri="{BB962C8B-B14F-4D97-AF65-F5344CB8AC3E}">
        <p14:creationId xmlns:p14="http://schemas.microsoft.com/office/powerpoint/2010/main" val="199402266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69915CB2-110A-1C41-9343-778BB745F549}"/>
              </a:ext>
            </a:extLst>
          </p:cNvPr>
          <p:cNvGrpSpPr/>
          <p:nvPr/>
        </p:nvGrpSpPr>
        <p:grpSpPr>
          <a:xfrm>
            <a:off x="310197" y="472881"/>
            <a:ext cx="8523606" cy="5258068"/>
            <a:chOff x="467833" y="472881"/>
            <a:chExt cx="8523606" cy="5258068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D6898D8-7C69-7B46-9112-CE08C6AE3EE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7833" y="472881"/>
              <a:ext cx="8523606" cy="5258068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C968089-A386-B04D-AB6B-9C7959D26D13}"/>
                </a:ext>
              </a:extLst>
            </p:cNvPr>
            <p:cNvSpPr/>
            <p:nvPr/>
          </p:nvSpPr>
          <p:spPr>
            <a:xfrm>
              <a:off x="914401" y="806622"/>
              <a:ext cx="1134442" cy="215173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8FE2D2A4-761F-4442-93CF-BC9CA5241C11}"/>
                </a:ext>
              </a:extLst>
            </p:cNvPr>
            <p:cNvSpPr/>
            <p:nvPr/>
          </p:nvSpPr>
          <p:spPr>
            <a:xfrm>
              <a:off x="2186574" y="806622"/>
              <a:ext cx="1134442" cy="215173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DB7D1DF9-8458-6C48-B73B-04922382B765}"/>
                </a:ext>
              </a:extLst>
            </p:cNvPr>
            <p:cNvSpPr/>
            <p:nvPr/>
          </p:nvSpPr>
          <p:spPr>
            <a:xfrm>
              <a:off x="5152804" y="3429000"/>
              <a:ext cx="1134442" cy="215173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C2A49D5-5990-9C4F-A30E-C54774F80FF2}"/>
                </a:ext>
              </a:extLst>
            </p:cNvPr>
            <p:cNvSpPr/>
            <p:nvPr/>
          </p:nvSpPr>
          <p:spPr>
            <a:xfrm>
              <a:off x="6424977" y="3429000"/>
              <a:ext cx="1134442" cy="215173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6971F5-F4B7-2647-AB0A-C513ABD3A756}"/>
                </a:ext>
              </a:extLst>
            </p:cNvPr>
            <p:cNvSpPr/>
            <p:nvPr/>
          </p:nvSpPr>
          <p:spPr>
            <a:xfrm>
              <a:off x="5152804" y="806622"/>
              <a:ext cx="1134442" cy="215173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31CDF016-E96C-FE48-A0B6-58FC99232D8A}"/>
                </a:ext>
              </a:extLst>
            </p:cNvPr>
            <p:cNvSpPr/>
            <p:nvPr/>
          </p:nvSpPr>
          <p:spPr>
            <a:xfrm>
              <a:off x="6424977" y="806622"/>
              <a:ext cx="1134442" cy="215173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060F4894-6478-1D47-8656-F78FD4BF5C61}"/>
                </a:ext>
              </a:extLst>
            </p:cNvPr>
            <p:cNvSpPr/>
            <p:nvPr/>
          </p:nvSpPr>
          <p:spPr>
            <a:xfrm>
              <a:off x="914401" y="3438236"/>
              <a:ext cx="1134442" cy="215173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E86C4FD9-893F-6943-9BB0-307491085A28}"/>
                </a:ext>
              </a:extLst>
            </p:cNvPr>
            <p:cNvSpPr/>
            <p:nvPr/>
          </p:nvSpPr>
          <p:spPr>
            <a:xfrm>
              <a:off x="2186574" y="3438236"/>
              <a:ext cx="1134442" cy="215173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73146187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CE8D682E-D4A2-7C45-951F-68D96DF4A8A7}"/>
              </a:ext>
            </a:extLst>
          </p:cNvPr>
          <p:cNvGrpSpPr/>
          <p:nvPr/>
        </p:nvGrpSpPr>
        <p:grpSpPr>
          <a:xfrm>
            <a:off x="308826" y="450477"/>
            <a:ext cx="9849899" cy="5333464"/>
            <a:chOff x="308826" y="450477"/>
            <a:chExt cx="9849899" cy="5333464"/>
          </a:xfrm>
        </p:grpSpPr>
        <p:pic>
          <p:nvPicPr>
            <p:cNvPr id="4098" name="Picture 2">
              <a:extLst>
                <a:ext uri="{FF2B5EF4-FFF2-40B4-BE49-F238E27FC236}">
                  <a16:creationId xmlns:a16="http://schemas.microsoft.com/office/drawing/2014/main" id="{B8AD3387-0D21-E049-9E34-41DDBD6B1A7F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08826" y="450477"/>
              <a:ext cx="8590542" cy="5333464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BC6971F5-F4B7-2647-AB0A-C513ABD3A756}"/>
                </a:ext>
              </a:extLst>
            </p:cNvPr>
            <p:cNvSpPr/>
            <p:nvPr/>
          </p:nvSpPr>
          <p:spPr>
            <a:xfrm>
              <a:off x="5059680" y="787400"/>
              <a:ext cx="1069930" cy="218035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11C394F7-D8B8-FD49-A590-63EED04D78E5}"/>
                </a:ext>
              </a:extLst>
            </p:cNvPr>
            <p:cNvSpPr txBox="1"/>
            <p:nvPr/>
          </p:nvSpPr>
          <p:spPr>
            <a:xfrm>
              <a:off x="9973994" y="4318782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A976BB50-7665-C04A-9466-700A9ED84467}"/>
                </a:ext>
              </a:extLst>
            </p:cNvPr>
            <p:cNvSpPr/>
            <p:nvPr/>
          </p:nvSpPr>
          <p:spPr>
            <a:xfrm>
              <a:off x="821277" y="787400"/>
              <a:ext cx="1069930" cy="218035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5CDCDFCB-8399-F748-8D93-D0B06F6DA93E}"/>
                </a:ext>
              </a:extLst>
            </p:cNvPr>
            <p:cNvSpPr/>
            <p:nvPr/>
          </p:nvSpPr>
          <p:spPr>
            <a:xfrm>
              <a:off x="5059680" y="3462338"/>
              <a:ext cx="1069930" cy="218035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1" name="Rectangle 20">
              <a:extLst>
                <a:ext uri="{FF2B5EF4-FFF2-40B4-BE49-F238E27FC236}">
                  <a16:creationId xmlns:a16="http://schemas.microsoft.com/office/drawing/2014/main" id="{2D561CB4-17FD-884A-BE94-3CF2FC5FC2F6}"/>
                </a:ext>
              </a:extLst>
            </p:cNvPr>
            <p:cNvSpPr/>
            <p:nvPr/>
          </p:nvSpPr>
          <p:spPr>
            <a:xfrm>
              <a:off x="773647" y="3633788"/>
              <a:ext cx="1069930" cy="2008901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0258978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" name="Group 27">
            <a:extLst>
              <a:ext uri="{FF2B5EF4-FFF2-40B4-BE49-F238E27FC236}">
                <a16:creationId xmlns:a16="http://schemas.microsoft.com/office/drawing/2014/main" id="{3FBD3D6C-589B-0B45-888E-8D27B995E4AD}"/>
              </a:ext>
            </a:extLst>
          </p:cNvPr>
          <p:cNvGrpSpPr/>
          <p:nvPr/>
        </p:nvGrpSpPr>
        <p:grpSpPr>
          <a:xfrm>
            <a:off x="400810" y="392990"/>
            <a:ext cx="5132308" cy="6188044"/>
            <a:chOff x="400810" y="392990"/>
            <a:chExt cx="5132308" cy="6188044"/>
          </a:xfrm>
        </p:grpSpPr>
        <p:pic>
          <p:nvPicPr>
            <p:cNvPr id="27" name="Picture 26">
              <a:extLst>
                <a:ext uri="{FF2B5EF4-FFF2-40B4-BE49-F238E27FC236}">
                  <a16:creationId xmlns:a16="http://schemas.microsoft.com/office/drawing/2014/main" id="{0355C964-07FB-3C40-98A0-33150EEFAE0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00810" y="3411667"/>
              <a:ext cx="5132308" cy="3169367"/>
            </a:xfrm>
            <a:prstGeom prst="rect">
              <a:avLst/>
            </a:prstGeom>
          </p:spPr>
        </p:pic>
        <p:pic>
          <p:nvPicPr>
            <p:cNvPr id="14" name="Picture 13">
              <a:extLst>
                <a:ext uri="{FF2B5EF4-FFF2-40B4-BE49-F238E27FC236}">
                  <a16:creationId xmlns:a16="http://schemas.microsoft.com/office/drawing/2014/main" id="{8887C2C7-7C83-0B40-B085-740BD1DB02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28520" y="392990"/>
              <a:ext cx="4776108" cy="2949402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C968089-A386-B04D-AB6B-9C7959D26D13}"/>
                </a:ext>
              </a:extLst>
            </p:cNvPr>
            <p:cNvSpPr/>
            <p:nvPr/>
          </p:nvSpPr>
          <p:spPr>
            <a:xfrm>
              <a:off x="1616149" y="715819"/>
              <a:ext cx="871869" cy="2429164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DBACBA8-C645-2441-AB95-1B710E65968C}"/>
                </a:ext>
              </a:extLst>
            </p:cNvPr>
            <p:cNvSpPr/>
            <p:nvPr/>
          </p:nvSpPr>
          <p:spPr>
            <a:xfrm>
              <a:off x="1616149" y="3749964"/>
              <a:ext cx="871869" cy="2613890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150118005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AC943D3-62C1-B449-B712-CEB996070179}"/>
              </a:ext>
            </a:extLst>
          </p:cNvPr>
          <p:cNvGrpSpPr/>
          <p:nvPr/>
        </p:nvGrpSpPr>
        <p:grpSpPr>
          <a:xfrm>
            <a:off x="672028" y="904391"/>
            <a:ext cx="7264234" cy="4481183"/>
            <a:chOff x="672028" y="904391"/>
            <a:chExt cx="7264234" cy="448118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BF56F3D-2DB3-684C-867C-56392ACEBD2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72028" y="904391"/>
              <a:ext cx="7264234" cy="4481183"/>
            </a:xfrm>
            <a:prstGeom prst="rect">
              <a:avLst/>
            </a:prstGeom>
          </p:spPr>
        </p:pic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DC968089-A386-B04D-AB6B-9C7959D26D13}"/>
                </a:ext>
              </a:extLst>
            </p:cNvPr>
            <p:cNvSpPr/>
            <p:nvPr/>
          </p:nvSpPr>
          <p:spPr>
            <a:xfrm>
              <a:off x="3171593" y="1384300"/>
              <a:ext cx="1368657" cy="3704318"/>
            </a:xfrm>
            <a:prstGeom prst="rect">
              <a:avLst/>
            </a:prstGeom>
            <a:solidFill>
              <a:schemeClr val="bg2">
                <a:lumMod val="50000"/>
                <a:alpha val="23152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930421729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F924A058-49CA-F442-A24C-A89A1D98C29D}"/>
              </a:ext>
            </a:extLst>
          </p:cNvPr>
          <p:cNvGrpSpPr/>
          <p:nvPr/>
        </p:nvGrpSpPr>
        <p:grpSpPr>
          <a:xfrm>
            <a:off x="6901" y="527450"/>
            <a:ext cx="9126767" cy="5565558"/>
            <a:chOff x="6901" y="527450"/>
            <a:chExt cx="9126767" cy="5565558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F8FC266C-F399-3440-A261-949CCF432F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7259" b="4657"/>
            <a:stretch/>
          </p:blipFill>
          <p:spPr>
            <a:xfrm>
              <a:off x="6901" y="895470"/>
              <a:ext cx="9126767" cy="4961250"/>
            </a:xfrm>
            <a:prstGeom prst="rect">
              <a:avLst/>
            </a:prstGeom>
          </p:spPr>
        </p:pic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id="{2892B1E8-FA7E-CB45-83FA-41C015C2D585}"/>
                </a:ext>
              </a:extLst>
            </p:cNvPr>
            <p:cNvSpPr/>
            <p:nvPr/>
          </p:nvSpPr>
          <p:spPr>
            <a:xfrm>
              <a:off x="1180913" y="4088999"/>
              <a:ext cx="137314" cy="137314"/>
            </a:xfrm>
            <a:prstGeom prst="rect">
              <a:avLst/>
            </a:prstGeom>
            <a:solidFill>
              <a:srgbClr val="B2B2B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48C02115-59E1-6B45-B38D-2516756C3A63}"/>
                </a:ext>
              </a:extLst>
            </p:cNvPr>
            <p:cNvSpPr txBox="1"/>
            <p:nvPr/>
          </p:nvSpPr>
          <p:spPr>
            <a:xfrm>
              <a:off x="837798" y="5816009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Pre-pCO</a:t>
              </a:r>
              <a:r>
                <a:rPr lang="en-US" sz="1200" baseline="-25000" dirty="0"/>
                <a:t>2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DE18C3ED-1B39-3449-956D-FC44C9868542}"/>
                </a:ext>
              </a:extLst>
            </p:cNvPr>
            <p:cNvSpPr txBox="1"/>
            <p:nvPr/>
          </p:nvSpPr>
          <p:spPr>
            <a:xfrm>
              <a:off x="1777006" y="5816009"/>
              <a:ext cx="9172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Post-pCO</a:t>
              </a:r>
              <a:r>
                <a:rPr lang="en-US" sz="1200" baseline="-25000" dirty="0"/>
                <a:t>2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A7F22CBC-82E4-624B-9B0A-D8E2AC381E0E}"/>
                </a:ext>
              </a:extLst>
            </p:cNvPr>
            <p:cNvSpPr txBox="1"/>
            <p:nvPr/>
          </p:nvSpPr>
          <p:spPr>
            <a:xfrm>
              <a:off x="3043553" y="5816009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Pre-pCO</a:t>
              </a:r>
              <a:r>
                <a:rPr lang="en-US" sz="1200" baseline="-25000" dirty="0"/>
                <a:t>2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59CDAD1-50EA-DB4D-943D-DD5D3A041A9C}"/>
                </a:ext>
              </a:extLst>
            </p:cNvPr>
            <p:cNvSpPr txBox="1"/>
            <p:nvPr/>
          </p:nvSpPr>
          <p:spPr>
            <a:xfrm>
              <a:off x="3982761" y="5816009"/>
              <a:ext cx="9172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Post-pCO</a:t>
              </a:r>
              <a:r>
                <a:rPr lang="en-US" sz="1200" baseline="-25000" dirty="0"/>
                <a:t>2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177EA25-196F-294D-A77E-7E934D1AE91C}"/>
                </a:ext>
              </a:extLst>
            </p:cNvPr>
            <p:cNvSpPr txBox="1"/>
            <p:nvPr/>
          </p:nvSpPr>
          <p:spPr>
            <a:xfrm>
              <a:off x="5249308" y="5816009"/>
              <a:ext cx="84830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Pre-pCO</a:t>
              </a:r>
              <a:r>
                <a:rPr lang="en-US" sz="1200" baseline="-25000" dirty="0"/>
                <a:t>2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A9CDA3A-6EF0-AE41-B79D-903DBD168582}"/>
                </a:ext>
              </a:extLst>
            </p:cNvPr>
            <p:cNvSpPr txBox="1"/>
            <p:nvPr/>
          </p:nvSpPr>
          <p:spPr>
            <a:xfrm>
              <a:off x="6188516" y="5816009"/>
              <a:ext cx="917239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Post-pCO</a:t>
              </a:r>
              <a:r>
                <a:rPr lang="en-US" sz="1200" baseline="-25000" dirty="0"/>
                <a:t>2</a:t>
              </a:r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68209EBC-0BB4-F84E-A5E0-EA97E757BAB7}"/>
                </a:ext>
              </a:extLst>
            </p:cNvPr>
            <p:cNvSpPr/>
            <p:nvPr/>
          </p:nvSpPr>
          <p:spPr>
            <a:xfrm>
              <a:off x="3365594" y="3544448"/>
              <a:ext cx="137314" cy="137314"/>
            </a:xfrm>
            <a:prstGeom prst="rect">
              <a:avLst/>
            </a:prstGeom>
            <a:solidFill>
              <a:srgbClr val="B2B2B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>
              <a:extLst>
                <a:ext uri="{FF2B5EF4-FFF2-40B4-BE49-F238E27FC236}">
                  <a16:creationId xmlns:a16="http://schemas.microsoft.com/office/drawing/2014/main" id="{7293B5FA-29E3-C041-81D8-ECD1FB8B765E}"/>
                </a:ext>
              </a:extLst>
            </p:cNvPr>
            <p:cNvSpPr/>
            <p:nvPr/>
          </p:nvSpPr>
          <p:spPr>
            <a:xfrm>
              <a:off x="5550543" y="3574483"/>
              <a:ext cx="137314" cy="137314"/>
            </a:xfrm>
            <a:prstGeom prst="rect">
              <a:avLst/>
            </a:prstGeom>
            <a:solidFill>
              <a:srgbClr val="B2B2B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8F7D3F00-B40F-EC4F-A35A-64A2E9421553}"/>
                </a:ext>
              </a:extLst>
            </p:cNvPr>
            <p:cNvSpPr txBox="1"/>
            <p:nvPr/>
          </p:nvSpPr>
          <p:spPr>
            <a:xfrm>
              <a:off x="1008427" y="385567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1C3286C2-2D93-9A49-AE4C-4E3BF712E9DC}"/>
                </a:ext>
              </a:extLst>
            </p:cNvPr>
            <p:cNvSpPr txBox="1"/>
            <p:nvPr/>
          </p:nvSpPr>
          <p:spPr>
            <a:xfrm>
              <a:off x="2198606" y="3754488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0008"/>
                  </a:solidFill>
                </a:rPr>
                <a:t>a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8C59CF8E-3FB7-8041-ADA4-28D494F79F76}"/>
                </a:ext>
              </a:extLst>
            </p:cNvPr>
            <p:cNvSpPr txBox="1"/>
            <p:nvPr/>
          </p:nvSpPr>
          <p:spPr>
            <a:xfrm>
              <a:off x="1109050" y="527450"/>
              <a:ext cx="5565624" cy="3539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700" dirty="0"/>
                <a:t>Adult shell growth by pCO</a:t>
              </a:r>
              <a:r>
                <a:rPr lang="en-US" sz="1700" baseline="-25000" dirty="0"/>
                <a:t>2</a:t>
              </a:r>
              <a:r>
                <a:rPr lang="en-US" sz="1700" dirty="0"/>
                <a:t> exposure and population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E3867FB1-A0F7-134A-AE3E-89313CD77E87}"/>
                </a:ext>
              </a:extLst>
            </p:cNvPr>
            <p:cNvSpPr txBox="1"/>
            <p:nvPr/>
          </p:nvSpPr>
          <p:spPr>
            <a:xfrm>
              <a:off x="2198606" y="407158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1400FF"/>
                  </a:solidFill>
                </a:rPr>
                <a:t>a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41B0E0FC-19D5-C94D-BF69-881714145BBD}"/>
                </a:ext>
              </a:extLst>
            </p:cNvPr>
            <p:cNvSpPr txBox="1"/>
            <p:nvPr/>
          </p:nvSpPr>
          <p:spPr>
            <a:xfrm>
              <a:off x="3176956" y="332595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B8B11E51-8FD9-C841-B216-D1988E304BC6}"/>
                </a:ext>
              </a:extLst>
            </p:cNvPr>
            <p:cNvSpPr/>
            <p:nvPr/>
          </p:nvSpPr>
          <p:spPr>
            <a:xfrm>
              <a:off x="7527529" y="3318593"/>
              <a:ext cx="137314" cy="137314"/>
            </a:xfrm>
            <a:prstGeom prst="rect">
              <a:avLst/>
            </a:prstGeom>
            <a:solidFill>
              <a:srgbClr val="B2B2B2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87D2980-D4B1-AD40-B571-B2A935770E93}"/>
                </a:ext>
              </a:extLst>
            </p:cNvPr>
            <p:cNvSpPr txBox="1"/>
            <p:nvPr/>
          </p:nvSpPr>
          <p:spPr>
            <a:xfrm>
              <a:off x="4394294" y="2879593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1400FF"/>
                  </a:solidFill>
                </a:rPr>
                <a:t>a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8F0C269-5F5D-604E-B1AE-991DA884541D}"/>
                </a:ext>
              </a:extLst>
            </p:cNvPr>
            <p:cNvSpPr txBox="1"/>
            <p:nvPr/>
          </p:nvSpPr>
          <p:spPr>
            <a:xfrm>
              <a:off x="4394294" y="3196690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0008"/>
                  </a:solidFill>
                </a:rPr>
                <a:t>a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F14CF3C2-EB04-AD40-A3E4-A7A84CA182A6}"/>
                </a:ext>
              </a:extLst>
            </p:cNvPr>
            <p:cNvSpPr txBox="1"/>
            <p:nvPr/>
          </p:nvSpPr>
          <p:spPr>
            <a:xfrm>
              <a:off x="6582119" y="2775310"/>
              <a:ext cx="32893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1400FF"/>
                  </a:solidFill>
                </a:rPr>
                <a:t>b*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F41BCC74-CF8E-1146-9ADB-3AD3F4E7FCB5}"/>
                </a:ext>
              </a:extLst>
            </p:cNvPr>
            <p:cNvSpPr txBox="1"/>
            <p:nvPr/>
          </p:nvSpPr>
          <p:spPr>
            <a:xfrm>
              <a:off x="6570830" y="3340765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0008"/>
                  </a:solidFill>
                </a:rPr>
                <a:t>ab</a:t>
              </a: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EBE5A753-C09D-0240-B994-8DB7E63D17B2}"/>
                </a:ext>
              </a:extLst>
            </p:cNvPr>
            <p:cNvSpPr txBox="1"/>
            <p:nvPr/>
          </p:nvSpPr>
          <p:spPr>
            <a:xfrm>
              <a:off x="5322054" y="337609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228551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FD10A0B-B16A-4746-AAFD-E758A4618D99}"/>
              </a:ext>
            </a:extLst>
          </p:cNvPr>
          <p:cNvGrpSpPr/>
          <p:nvPr/>
        </p:nvGrpSpPr>
        <p:grpSpPr>
          <a:xfrm>
            <a:off x="835109" y="1646578"/>
            <a:ext cx="7547812" cy="4404455"/>
            <a:chOff x="835109" y="1646578"/>
            <a:chExt cx="7547812" cy="4404455"/>
          </a:xfrm>
        </p:grpSpPr>
        <p:grpSp>
          <p:nvGrpSpPr>
            <p:cNvPr id="4" name="Group 3">
              <a:extLst>
                <a:ext uri="{FF2B5EF4-FFF2-40B4-BE49-F238E27FC236}">
                  <a16:creationId xmlns:a16="http://schemas.microsoft.com/office/drawing/2014/main" id="{B5FAC1EA-AF1C-F540-BBF1-56A022CB07E8}"/>
                </a:ext>
              </a:extLst>
            </p:cNvPr>
            <p:cNvGrpSpPr/>
            <p:nvPr/>
          </p:nvGrpSpPr>
          <p:grpSpPr>
            <a:xfrm>
              <a:off x="835109" y="1646578"/>
              <a:ext cx="7547812" cy="4404455"/>
              <a:chOff x="835109" y="1646578"/>
              <a:chExt cx="7547812" cy="4404455"/>
            </a:xfrm>
          </p:grpSpPr>
          <p:pic>
            <p:nvPicPr>
              <p:cNvPr id="3" name="Picture 2">
                <a:extLst>
                  <a:ext uri="{FF2B5EF4-FFF2-40B4-BE49-F238E27FC236}">
                    <a16:creationId xmlns:a16="http://schemas.microsoft.com/office/drawing/2014/main" id="{B28DDA25-FE83-234E-B3A0-622B75DD5A4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l="4482" t="8373" r="22448" b="6047"/>
              <a:stretch/>
            </p:blipFill>
            <p:spPr>
              <a:xfrm>
                <a:off x="1112108" y="1839191"/>
                <a:ext cx="5722928" cy="3984729"/>
              </a:xfrm>
              <a:prstGeom prst="rect">
                <a:avLst/>
              </a:prstGeom>
            </p:spPr>
          </p:pic>
          <p:sp>
            <p:nvSpPr>
              <p:cNvPr id="9" name="Oval 8">
                <a:extLst>
                  <a:ext uri="{FF2B5EF4-FFF2-40B4-BE49-F238E27FC236}">
                    <a16:creationId xmlns:a16="http://schemas.microsoft.com/office/drawing/2014/main" id="{2892B1E8-FA7E-CB45-83FA-41C015C2D585}"/>
                  </a:ext>
                </a:extLst>
              </p:cNvPr>
              <p:cNvSpPr/>
              <p:nvPr/>
            </p:nvSpPr>
            <p:spPr>
              <a:xfrm>
                <a:off x="2012528" y="4315795"/>
                <a:ext cx="142459" cy="14245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48C02115-59E1-6B45-B38D-2516756C3A63}"/>
                  </a:ext>
                </a:extLst>
              </p:cNvPr>
              <p:cNvSpPr txBox="1"/>
              <p:nvPr/>
            </p:nvSpPr>
            <p:spPr>
              <a:xfrm>
                <a:off x="1689790" y="5789423"/>
                <a:ext cx="79380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Pre-pCO</a:t>
                </a:r>
                <a:r>
                  <a:rPr lang="en-US" sz="1100" baseline="-25000" dirty="0"/>
                  <a:t>2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DE18C3ED-1B39-3449-956D-FC44C9868542}"/>
                  </a:ext>
                </a:extLst>
              </p:cNvPr>
              <p:cNvSpPr txBox="1"/>
              <p:nvPr/>
            </p:nvSpPr>
            <p:spPr>
              <a:xfrm>
                <a:off x="2399481" y="5789423"/>
                <a:ext cx="8563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Post-pCO</a:t>
                </a:r>
                <a:r>
                  <a:rPr lang="en-US" sz="1100" baseline="-25000" dirty="0"/>
                  <a:t>2</a:t>
                </a:r>
              </a:p>
            </p:txBody>
          </p:sp>
          <p:sp>
            <p:nvSpPr>
              <p:cNvPr id="28" name="Oval 27">
                <a:extLst>
                  <a:ext uri="{FF2B5EF4-FFF2-40B4-BE49-F238E27FC236}">
                    <a16:creationId xmlns:a16="http://schemas.microsoft.com/office/drawing/2014/main" id="{2DBFCC5F-B7E3-7447-93F6-B6C6E362398C}"/>
                  </a:ext>
                </a:extLst>
              </p:cNvPr>
              <p:cNvSpPr/>
              <p:nvPr/>
            </p:nvSpPr>
            <p:spPr>
              <a:xfrm>
                <a:off x="3693610" y="5420883"/>
                <a:ext cx="142459" cy="14245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>
                <a:extLst>
                  <a:ext uri="{FF2B5EF4-FFF2-40B4-BE49-F238E27FC236}">
                    <a16:creationId xmlns:a16="http://schemas.microsoft.com/office/drawing/2014/main" id="{7E5BE5E9-0C07-0E40-AF84-078CAAD4802C}"/>
                  </a:ext>
                </a:extLst>
              </p:cNvPr>
              <p:cNvSpPr/>
              <p:nvPr/>
            </p:nvSpPr>
            <p:spPr>
              <a:xfrm>
                <a:off x="5375539" y="4178862"/>
                <a:ext cx="142459" cy="142459"/>
              </a:xfrm>
              <a:prstGeom prst="ellipse">
                <a:avLst/>
              </a:prstGeom>
              <a:solidFill>
                <a:schemeClr val="bg1">
                  <a:lumMod val="65000"/>
                </a:schemeClr>
              </a:solidFill>
              <a:ln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TextBox 29">
                <a:extLst>
                  <a:ext uri="{FF2B5EF4-FFF2-40B4-BE49-F238E27FC236}">
                    <a16:creationId xmlns:a16="http://schemas.microsoft.com/office/drawing/2014/main" id="{E8032229-45EB-1346-8C33-A55A4C9192FA}"/>
                  </a:ext>
                </a:extLst>
              </p:cNvPr>
              <p:cNvSpPr txBox="1"/>
              <p:nvPr/>
            </p:nvSpPr>
            <p:spPr>
              <a:xfrm>
                <a:off x="3393843" y="5789423"/>
                <a:ext cx="79380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Pre-pCO</a:t>
                </a:r>
                <a:r>
                  <a:rPr lang="en-US" sz="1100" baseline="-25000" dirty="0"/>
                  <a:t>2</a:t>
                </a:r>
              </a:p>
            </p:txBody>
          </p:sp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D865E38D-089D-9C48-9CEB-CDD243580331}"/>
                  </a:ext>
                </a:extLst>
              </p:cNvPr>
              <p:cNvSpPr txBox="1"/>
              <p:nvPr/>
            </p:nvSpPr>
            <p:spPr>
              <a:xfrm>
                <a:off x="4103534" y="5789423"/>
                <a:ext cx="8563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Post-pCO</a:t>
                </a:r>
                <a:r>
                  <a:rPr lang="en-US" sz="1100" baseline="-25000" dirty="0"/>
                  <a:t>2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301A68D2-6FE0-4749-B8D5-A48B052A268F}"/>
                  </a:ext>
                </a:extLst>
              </p:cNvPr>
              <p:cNvSpPr txBox="1"/>
              <p:nvPr/>
            </p:nvSpPr>
            <p:spPr>
              <a:xfrm>
                <a:off x="5092937" y="5789423"/>
                <a:ext cx="793807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Pre-pCO</a:t>
                </a:r>
                <a:r>
                  <a:rPr lang="en-US" sz="1100" baseline="-25000" dirty="0"/>
                  <a:t>2</a:t>
                </a:r>
              </a:p>
            </p:txBody>
          </p:sp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0436FCCE-601B-014E-9C1E-26DB2B66CAC1}"/>
                  </a:ext>
                </a:extLst>
              </p:cNvPr>
              <p:cNvSpPr txBox="1"/>
              <p:nvPr/>
            </p:nvSpPr>
            <p:spPr>
              <a:xfrm>
                <a:off x="5802628" y="5789423"/>
                <a:ext cx="856325" cy="2616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100" dirty="0"/>
                  <a:t>Post-pCO</a:t>
                </a:r>
                <a:r>
                  <a:rPr lang="en-US" sz="1100" baseline="-25000" dirty="0"/>
                  <a:t>2</a:t>
                </a:r>
              </a:p>
            </p:txBody>
          </p:sp>
          <p:sp>
            <p:nvSpPr>
              <p:cNvPr id="35" name="TextBox 34">
                <a:extLst>
                  <a:ext uri="{FF2B5EF4-FFF2-40B4-BE49-F238E27FC236}">
                    <a16:creationId xmlns:a16="http://schemas.microsoft.com/office/drawing/2014/main" id="{E2A7B306-1722-3340-A490-556E285D27C9}"/>
                  </a:ext>
                </a:extLst>
              </p:cNvPr>
              <p:cNvSpPr txBox="1"/>
              <p:nvPr/>
            </p:nvSpPr>
            <p:spPr>
              <a:xfrm>
                <a:off x="1724248" y="1646578"/>
                <a:ext cx="4758571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/>
                  <a:t>Prevalence of females by population and pCO</a:t>
                </a:r>
                <a:r>
                  <a:rPr lang="en-US" sz="1400" baseline="-25000" dirty="0"/>
                  <a:t>2</a:t>
                </a:r>
                <a:r>
                  <a:rPr lang="en-US" sz="1400" dirty="0"/>
                  <a:t> treatment</a:t>
                </a:r>
              </a:p>
            </p:txBody>
          </p:sp>
          <p:pic>
            <p:nvPicPr>
              <p:cNvPr id="36" name="Picture 35">
                <a:extLst>
                  <a:ext uri="{FF2B5EF4-FFF2-40B4-BE49-F238E27FC236}">
                    <a16:creationId xmlns:a16="http://schemas.microsoft.com/office/drawing/2014/main" id="{493B8B33-B9AC-B74C-8866-7E4156BB82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79775" t="39147" b="32101"/>
              <a:stretch/>
            </p:blipFill>
            <p:spPr>
              <a:xfrm>
                <a:off x="6626131" y="3060444"/>
                <a:ext cx="1756790" cy="1542221"/>
              </a:xfrm>
              <a:prstGeom prst="rect">
                <a:avLst/>
              </a:prstGeom>
            </p:spPr>
          </p:pic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39FAA6DD-9DB9-3C44-97D1-BD89F0A1946F}"/>
                  </a:ext>
                </a:extLst>
              </p:cNvPr>
              <p:cNvSpPr txBox="1"/>
              <p:nvPr/>
            </p:nvSpPr>
            <p:spPr>
              <a:xfrm rot="16200000">
                <a:off x="-216073" y="3802623"/>
                <a:ext cx="2379364" cy="2769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200" dirty="0"/>
                  <a:t>Proportion female-dominant</a:t>
                </a:r>
              </a:p>
            </p:txBody>
          </p:sp>
        </p:grp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BD87115A-9562-BC48-9666-ABB02106FD71}"/>
                </a:ext>
              </a:extLst>
            </p:cNvPr>
            <p:cNvSpPr txBox="1"/>
            <p:nvPr/>
          </p:nvSpPr>
          <p:spPr>
            <a:xfrm>
              <a:off x="1832520" y="4104036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8DB0AB15-FB77-1542-8567-DBD49BC5B58B}"/>
                </a:ext>
              </a:extLst>
            </p:cNvPr>
            <p:cNvSpPr txBox="1"/>
            <p:nvPr/>
          </p:nvSpPr>
          <p:spPr>
            <a:xfrm>
              <a:off x="2819497" y="4352805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0008"/>
                  </a:solidFill>
                </a:rPr>
                <a:t>a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D1C318B-DAFD-454C-BE0A-0F7BCAABF809}"/>
                </a:ext>
              </a:extLst>
            </p:cNvPr>
            <p:cNvSpPr txBox="1"/>
            <p:nvPr/>
          </p:nvSpPr>
          <p:spPr>
            <a:xfrm>
              <a:off x="2819497" y="4669902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1400FF"/>
                  </a:solidFill>
                </a:rPr>
                <a:t>a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7E7D273-6DF6-504C-A440-2539486BB88D}"/>
                </a:ext>
              </a:extLst>
            </p:cNvPr>
            <p:cNvSpPr txBox="1"/>
            <p:nvPr/>
          </p:nvSpPr>
          <p:spPr>
            <a:xfrm>
              <a:off x="3493044" y="522249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3DF065FD-3281-934E-849A-5B8F278FBE59}"/>
                </a:ext>
              </a:extLst>
            </p:cNvPr>
            <p:cNvSpPr txBox="1"/>
            <p:nvPr/>
          </p:nvSpPr>
          <p:spPr>
            <a:xfrm>
              <a:off x="4493192" y="3772821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1400FF"/>
                  </a:solidFill>
                </a:rPr>
                <a:t>b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776A3D7F-0155-604C-8ADC-35B40739AD0E}"/>
                </a:ext>
              </a:extLst>
            </p:cNvPr>
            <p:cNvSpPr txBox="1"/>
            <p:nvPr/>
          </p:nvSpPr>
          <p:spPr>
            <a:xfrm>
              <a:off x="4492753" y="4293358"/>
              <a:ext cx="354584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0008"/>
                  </a:solidFill>
                </a:rPr>
                <a:t>ab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1AA71F39-655C-C245-A4A0-7D8BA5B969D0}"/>
                </a:ext>
              </a:extLst>
            </p:cNvPr>
            <p:cNvSpPr txBox="1"/>
            <p:nvPr/>
          </p:nvSpPr>
          <p:spPr>
            <a:xfrm>
              <a:off x="6187179" y="3281739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1400FF"/>
                  </a:solidFill>
                </a:rPr>
                <a:t>b</a:t>
              </a: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B1EA514-1BCC-9247-A328-6519B116BF73}"/>
                </a:ext>
              </a:extLst>
            </p:cNvPr>
            <p:cNvSpPr txBox="1"/>
            <p:nvPr/>
          </p:nvSpPr>
          <p:spPr>
            <a:xfrm>
              <a:off x="6187179" y="3954247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rgbClr val="FF0008"/>
                  </a:solidFill>
                </a:rPr>
                <a:t>a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5508BA7C-A59D-CE40-88D9-05842B3327F9}"/>
                </a:ext>
              </a:extLst>
            </p:cNvPr>
            <p:cNvSpPr txBox="1"/>
            <p:nvPr/>
          </p:nvSpPr>
          <p:spPr>
            <a:xfrm>
              <a:off x="5164004" y="3985694"/>
              <a:ext cx="269626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/>
                <a:t>a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4358105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4CEA15-3A0E-4743-B01E-EBB18C91AF3E}"/>
              </a:ext>
            </a:extLst>
          </p:cNvPr>
          <p:cNvSpPr txBox="1"/>
          <p:nvPr/>
        </p:nvSpPr>
        <p:spPr>
          <a:xfrm>
            <a:off x="1551828" y="371559"/>
            <a:ext cx="6040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Varying amounts of growth during high pCO2 exposure </a:t>
            </a: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CA623364-3FB2-7146-B09D-0D87134DE2D2}"/>
              </a:ext>
            </a:extLst>
          </p:cNvPr>
          <p:cNvGrpSpPr/>
          <p:nvPr/>
        </p:nvGrpSpPr>
        <p:grpSpPr>
          <a:xfrm>
            <a:off x="1759806" y="1051239"/>
            <a:ext cx="5624387" cy="5445835"/>
            <a:chOff x="1371600" y="1234916"/>
            <a:chExt cx="5624387" cy="5445835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D1A697FB-6046-0345-8643-AAD9B574F21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71600" y="1234916"/>
              <a:ext cx="5624387" cy="5445835"/>
            </a:xfrm>
            <a:prstGeom prst="rect">
              <a:avLst/>
            </a:prstGeom>
          </p:spPr>
        </p:pic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8F1F2440-26E2-A140-8AB2-AC3DDE353928}"/>
                </a:ext>
              </a:extLst>
            </p:cNvPr>
            <p:cNvSpPr/>
            <p:nvPr/>
          </p:nvSpPr>
          <p:spPr>
            <a:xfrm>
              <a:off x="5554980" y="1611630"/>
              <a:ext cx="1441007" cy="446913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863729409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>
            <a:extLst>
              <a:ext uri="{FF2B5EF4-FFF2-40B4-BE49-F238E27FC236}">
                <a16:creationId xmlns:a16="http://schemas.microsoft.com/office/drawing/2014/main" id="{2BC644C6-0EA0-1C4E-B38A-D240CE194307}"/>
              </a:ext>
            </a:extLst>
          </p:cNvPr>
          <p:cNvGrpSpPr/>
          <p:nvPr/>
        </p:nvGrpSpPr>
        <p:grpSpPr>
          <a:xfrm>
            <a:off x="1205757" y="-29074"/>
            <a:ext cx="5486400" cy="6887074"/>
            <a:chOff x="1205757" y="-29074"/>
            <a:chExt cx="5486400" cy="6887074"/>
          </a:xfrm>
        </p:grpSpPr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B0D4FB84-6C1A-AC49-AFC2-97988CEEF02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rcRect/>
            <a:stretch/>
          </p:blipFill>
          <p:spPr>
            <a:xfrm>
              <a:off x="1205757" y="0"/>
              <a:ext cx="5486400" cy="6858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E9195BB-0F29-D443-82F5-A48573D66678}"/>
                </a:ext>
              </a:extLst>
            </p:cNvPr>
            <p:cNvSpPr/>
            <p:nvPr/>
          </p:nvSpPr>
          <p:spPr>
            <a:xfrm>
              <a:off x="4048870" y="194237"/>
              <a:ext cx="322401" cy="6621405"/>
            </a:xfrm>
            <a:prstGeom prst="rect">
              <a:avLst/>
            </a:prstGeom>
            <a:solidFill>
              <a:srgbClr val="6AB06C">
                <a:alpha val="204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75D21FC-2ECE-9044-BDBB-E163D6BF8861}"/>
                </a:ext>
              </a:extLst>
            </p:cNvPr>
            <p:cNvSpPr/>
            <p:nvPr/>
          </p:nvSpPr>
          <p:spPr>
            <a:xfrm>
              <a:off x="3784776" y="-29074"/>
              <a:ext cx="2027435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Enriched Biological Processes</a:t>
              </a:r>
              <a:endParaRPr lang="en-US" sz="1000" i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846F0F8-50DA-8D4D-B853-BC6B31041627}"/>
                </a:ext>
              </a:extLst>
            </p:cNvPr>
            <p:cNvSpPr/>
            <p:nvPr/>
          </p:nvSpPr>
          <p:spPr>
            <a:xfrm>
              <a:off x="4439829" y="217147"/>
              <a:ext cx="322401" cy="6598495"/>
            </a:xfrm>
            <a:prstGeom prst="rect">
              <a:avLst/>
            </a:prstGeom>
            <a:solidFill>
              <a:srgbClr val="4595C0">
                <a:alpha val="204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FB03DDB-1BFA-1B46-AD0B-76E12C3340C6}"/>
                </a:ext>
              </a:extLst>
            </p:cNvPr>
            <p:cNvSpPr/>
            <p:nvPr/>
          </p:nvSpPr>
          <p:spPr>
            <a:xfrm>
              <a:off x="4831402" y="217146"/>
              <a:ext cx="322401" cy="6598495"/>
            </a:xfrm>
            <a:prstGeom prst="rect">
              <a:avLst/>
            </a:prstGeom>
            <a:solidFill>
              <a:srgbClr val="8E70A0">
                <a:alpha val="204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2661DA4-7C2C-B14A-802E-4651692CF0D1}"/>
                </a:ext>
              </a:extLst>
            </p:cNvPr>
            <p:cNvSpPr/>
            <p:nvPr/>
          </p:nvSpPr>
          <p:spPr>
            <a:xfrm>
              <a:off x="5227201" y="217146"/>
              <a:ext cx="322401" cy="6598495"/>
            </a:xfrm>
            <a:prstGeom prst="rect">
              <a:avLst/>
            </a:prstGeom>
            <a:solidFill>
              <a:schemeClr val="bg1">
                <a:lumMod val="50000"/>
                <a:alpha val="2041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89713880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A46E722F-1C0B-3C45-9E08-17D32BA59572}"/>
              </a:ext>
            </a:extLst>
          </p:cNvPr>
          <p:cNvGrpSpPr/>
          <p:nvPr/>
        </p:nvGrpSpPr>
        <p:grpSpPr>
          <a:xfrm>
            <a:off x="768928" y="261871"/>
            <a:ext cx="5889568" cy="5889569"/>
            <a:chOff x="768928" y="261871"/>
            <a:chExt cx="5889568" cy="5889569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BA8AE67D-C5A8-4442-ADB8-DCC8ECB3F02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68928" y="261871"/>
              <a:ext cx="5889568" cy="5889568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E9195BB-0F29-D443-82F5-A48573D66678}"/>
                </a:ext>
              </a:extLst>
            </p:cNvPr>
            <p:cNvSpPr/>
            <p:nvPr/>
          </p:nvSpPr>
          <p:spPr>
            <a:xfrm>
              <a:off x="4023317" y="508092"/>
              <a:ext cx="381551" cy="5643348"/>
            </a:xfrm>
            <a:prstGeom prst="rect">
              <a:avLst/>
            </a:prstGeom>
            <a:solidFill>
              <a:srgbClr val="6AB06C">
                <a:alpha val="204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846F0F8-50DA-8D4D-B853-BC6B31041627}"/>
                </a:ext>
              </a:extLst>
            </p:cNvPr>
            <p:cNvSpPr/>
            <p:nvPr/>
          </p:nvSpPr>
          <p:spPr>
            <a:xfrm>
              <a:off x="4489707" y="508092"/>
              <a:ext cx="381551" cy="5643347"/>
            </a:xfrm>
            <a:prstGeom prst="rect">
              <a:avLst/>
            </a:prstGeom>
            <a:solidFill>
              <a:srgbClr val="4595C0">
                <a:alpha val="204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FB03DDB-1BFA-1B46-AD0B-76E12C3340C6}"/>
                </a:ext>
              </a:extLst>
            </p:cNvPr>
            <p:cNvSpPr/>
            <p:nvPr/>
          </p:nvSpPr>
          <p:spPr>
            <a:xfrm>
              <a:off x="4960268" y="508092"/>
              <a:ext cx="381551" cy="5643347"/>
            </a:xfrm>
            <a:prstGeom prst="rect">
              <a:avLst/>
            </a:prstGeom>
            <a:solidFill>
              <a:srgbClr val="8E70A0">
                <a:alpha val="204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75D21FC-2ECE-9044-BDBB-E163D6BF8861}"/>
                </a:ext>
              </a:extLst>
            </p:cNvPr>
            <p:cNvSpPr/>
            <p:nvPr/>
          </p:nvSpPr>
          <p:spPr>
            <a:xfrm>
              <a:off x="3676707" y="270185"/>
              <a:ext cx="2027435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Enriched Biological Processes</a:t>
              </a:r>
              <a:endParaRPr lang="en-US" sz="1000" i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1096377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>
            <a:extLst>
              <a:ext uri="{FF2B5EF4-FFF2-40B4-BE49-F238E27FC236}">
                <a16:creationId xmlns:a16="http://schemas.microsoft.com/office/drawing/2014/main" id="{EA4B008C-7C1D-CE4B-8D06-0AB1EAA63282}"/>
              </a:ext>
            </a:extLst>
          </p:cNvPr>
          <p:cNvGrpSpPr/>
          <p:nvPr/>
        </p:nvGrpSpPr>
        <p:grpSpPr>
          <a:xfrm>
            <a:off x="790668" y="744009"/>
            <a:ext cx="6299200" cy="5715000"/>
            <a:chOff x="790668" y="-29074"/>
            <a:chExt cx="6299200" cy="5715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7AE783CA-7ABB-7044-AEE6-780019D1B5CD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790668" y="-29074"/>
              <a:ext cx="6299200" cy="5715000"/>
            </a:xfrm>
            <a:prstGeom prst="rect">
              <a:avLst/>
            </a:prstGeom>
          </p:spPr>
        </p:pic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5E9195BB-0F29-D443-82F5-A48573D66678}"/>
                </a:ext>
              </a:extLst>
            </p:cNvPr>
            <p:cNvSpPr/>
            <p:nvPr/>
          </p:nvSpPr>
          <p:spPr>
            <a:xfrm>
              <a:off x="4038984" y="232436"/>
              <a:ext cx="350668" cy="5414788"/>
            </a:xfrm>
            <a:prstGeom prst="rect">
              <a:avLst/>
            </a:prstGeom>
            <a:solidFill>
              <a:srgbClr val="6AB06C">
                <a:alpha val="204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0" name="Rectangle 9">
              <a:extLst>
                <a:ext uri="{FF2B5EF4-FFF2-40B4-BE49-F238E27FC236}">
                  <a16:creationId xmlns:a16="http://schemas.microsoft.com/office/drawing/2014/main" id="{E846F0F8-50DA-8D4D-B853-BC6B31041627}"/>
                </a:ext>
              </a:extLst>
            </p:cNvPr>
            <p:cNvSpPr/>
            <p:nvPr/>
          </p:nvSpPr>
          <p:spPr>
            <a:xfrm>
              <a:off x="4489678" y="232436"/>
              <a:ext cx="350668" cy="5414788"/>
            </a:xfrm>
            <a:prstGeom prst="rect">
              <a:avLst/>
            </a:prstGeom>
            <a:solidFill>
              <a:srgbClr val="4595C0">
                <a:alpha val="204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5FB03DDB-1BFA-1B46-AD0B-76E12C3340C6}"/>
                </a:ext>
              </a:extLst>
            </p:cNvPr>
            <p:cNvSpPr/>
            <p:nvPr/>
          </p:nvSpPr>
          <p:spPr>
            <a:xfrm>
              <a:off x="4950176" y="232435"/>
              <a:ext cx="350668" cy="5414789"/>
            </a:xfrm>
            <a:prstGeom prst="rect">
              <a:avLst/>
            </a:prstGeom>
            <a:solidFill>
              <a:srgbClr val="8E70A0">
                <a:alpha val="20418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3FC9D15B-6344-504B-A2ED-13E27E45F26B}"/>
                </a:ext>
              </a:extLst>
            </p:cNvPr>
            <p:cNvSpPr txBox="1"/>
            <p:nvPr/>
          </p:nvSpPr>
          <p:spPr>
            <a:xfrm>
              <a:off x="5300844" y="5378149"/>
              <a:ext cx="617950" cy="276999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600" dirty="0"/>
                <a:t>All Populations</a:t>
              </a:r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B2661DA4-7C2C-B14A-802E-4651692CF0D1}"/>
                </a:ext>
              </a:extLst>
            </p:cNvPr>
            <p:cNvSpPr/>
            <p:nvPr/>
          </p:nvSpPr>
          <p:spPr>
            <a:xfrm>
              <a:off x="5400870" y="217147"/>
              <a:ext cx="416671" cy="5430078"/>
            </a:xfrm>
            <a:prstGeom prst="rect">
              <a:avLst/>
            </a:prstGeom>
            <a:solidFill>
              <a:schemeClr val="bg1">
                <a:lumMod val="50000"/>
                <a:alpha val="20418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vert="vert270" rtlCol="0" anchor="ctr"/>
            <a:lstStyle/>
            <a:p>
              <a:pPr algn="ctr"/>
              <a:endParaRPr lang="en-US" sz="800" dirty="0"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175D21FC-2ECE-9044-BDBB-E163D6BF8861}"/>
                </a:ext>
              </a:extLst>
            </p:cNvPr>
            <p:cNvSpPr/>
            <p:nvPr/>
          </p:nvSpPr>
          <p:spPr>
            <a:xfrm>
              <a:off x="3826628" y="-13785"/>
              <a:ext cx="2082510" cy="24622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>
              <a:spAutoFit/>
            </a:bodyPr>
            <a:lstStyle/>
            <a:p>
              <a:pPr algn="ctr"/>
              <a:r>
                <a:rPr lang="en-US" sz="1000" i="1" dirty="0">
                  <a:latin typeface="Arial" panose="020B0604020202020204" pitchFamily="34" charset="0"/>
                  <a:cs typeface="Arial" panose="020B0604020202020204" pitchFamily="34" charset="0"/>
                </a:rPr>
                <a:t>Enriched Molecular Functions</a:t>
              </a:r>
              <a:endParaRPr lang="en-US" sz="1000" i="1" dirty="0">
                <a:solidFill>
                  <a:srgbClr val="00B05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3277517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507D06F-8AE5-CE48-959D-3EC7BB45FAB5}"/>
              </a:ext>
            </a:extLst>
          </p:cNvPr>
          <p:cNvGrpSpPr/>
          <p:nvPr/>
        </p:nvGrpSpPr>
        <p:grpSpPr>
          <a:xfrm>
            <a:off x="664498" y="857250"/>
            <a:ext cx="6803102" cy="5143500"/>
            <a:chOff x="885997" y="0"/>
            <a:chExt cx="9070803" cy="6858000"/>
          </a:xfrm>
        </p:grpSpPr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07D58146-884A-0740-B432-060ECC7154D4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235200" y="0"/>
              <a:ext cx="7721600" cy="6858000"/>
            </a:xfrm>
            <a:prstGeom prst="rect">
              <a:avLst/>
            </a:prstGeom>
          </p:spPr>
        </p:pic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C1A6A1FE-CA7B-2D49-921C-DEE84679B764}"/>
                </a:ext>
              </a:extLst>
            </p:cNvPr>
            <p:cNvSpPr/>
            <p:nvPr/>
          </p:nvSpPr>
          <p:spPr>
            <a:xfrm>
              <a:off x="3391591" y="332509"/>
              <a:ext cx="1939637" cy="221673"/>
            </a:xfrm>
            <a:prstGeom prst="roundRect">
              <a:avLst/>
            </a:prstGeom>
            <a:solidFill>
              <a:srgbClr val="C0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7" name="Rounded Rectangle 6">
              <a:extLst>
                <a:ext uri="{FF2B5EF4-FFF2-40B4-BE49-F238E27FC236}">
                  <a16:creationId xmlns:a16="http://schemas.microsoft.com/office/drawing/2014/main" id="{12F2F400-FFEE-B749-B1C0-FAB7C3D1AE4E}"/>
                </a:ext>
              </a:extLst>
            </p:cNvPr>
            <p:cNvSpPr/>
            <p:nvPr/>
          </p:nvSpPr>
          <p:spPr>
            <a:xfrm>
              <a:off x="3133897" y="2152997"/>
              <a:ext cx="3361114" cy="221673"/>
            </a:xfrm>
            <a:prstGeom prst="roundRect">
              <a:avLst/>
            </a:prstGeom>
            <a:solidFill>
              <a:srgbClr val="0070C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8" name="Rounded Rectangle 7">
              <a:extLst>
                <a:ext uri="{FF2B5EF4-FFF2-40B4-BE49-F238E27FC236}">
                  <a16:creationId xmlns:a16="http://schemas.microsoft.com/office/drawing/2014/main" id="{6841E9A8-2253-7E48-A62B-0E6A79193B6B}"/>
                </a:ext>
              </a:extLst>
            </p:cNvPr>
            <p:cNvSpPr/>
            <p:nvPr/>
          </p:nvSpPr>
          <p:spPr>
            <a:xfrm>
              <a:off x="3640974" y="2463337"/>
              <a:ext cx="4394662" cy="221673"/>
            </a:xfrm>
            <a:prstGeom prst="roundRect">
              <a:avLst/>
            </a:prstGeom>
            <a:solidFill>
              <a:srgbClr val="0070C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9" name="Rounded Rectangle 8">
              <a:extLst>
                <a:ext uri="{FF2B5EF4-FFF2-40B4-BE49-F238E27FC236}">
                  <a16:creationId xmlns:a16="http://schemas.microsoft.com/office/drawing/2014/main" id="{A2F8B2B9-C31A-7944-8624-7508C34DF773}"/>
                </a:ext>
              </a:extLst>
            </p:cNvPr>
            <p:cNvSpPr/>
            <p:nvPr/>
          </p:nvSpPr>
          <p:spPr>
            <a:xfrm>
              <a:off x="4203468" y="2795846"/>
              <a:ext cx="2662845" cy="221673"/>
            </a:xfrm>
            <a:prstGeom prst="roundRect">
              <a:avLst/>
            </a:prstGeom>
            <a:solidFill>
              <a:srgbClr val="0070C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0" name="Rounded Rectangle 9">
              <a:extLst>
                <a:ext uri="{FF2B5EF4-FFF2-40B4-BE49-F238E27FC236}">
                  <a16:creationId xmlns:a16="http://schemas.microsoft.com/office/drawing/2014/main" id="{92683E3B-DC74-4642-9EC9-EE5A6CBD2C28}"/>
                </a:ext>
              </a:extLst>
            </p:cNvPr>
            <p:cNvSpPr/>
            <p:nvPr/>
          </p:nvSpPr>
          <p:spPr>
            <a:xfrm>
              <a:off x="6960523" y="739833"/>
              <a:ext cx="2333106" cy="221673"/>
            </a:xfrm>
            <a:prstGeom prst="roundRect">
              <a:avLst/>
            </a:prstGeom>
            <a:solidFill>
              <a:srgbClr val="C0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1" name="Rounded Rectangle 10">
              <a:extLst>
                <a:ext uri="{FF2B5EF4-FFF2-40B4-BE49-F238E27FC236}">
                  <a16:creationId xmlns:a16="http://schemas.microsoft.com/office/drawing/2014/main" id="{545B04EB-4F28-2147-9098-20EFC84591CB}"/>
                </a:ext>
              </a:extLst>
            </p:cNvPr>
            <p:cNvSpPr/>
            <p:nvPr/>
          </p:nvSpPr>
          <p:spPr>
            <a:xfrm>
              <a:off x="7281949" y="1039089"/>
              <a:ext cx="2377439" cy="221673"/>
            </a:xfrm>
            <a:prstGeom prst="roundRect">
              <a:avLst/>
            </a:prstGeom>
            <a:solidFill>
              <a:srgbClr val="C0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2" name="Rounded Rectangle 11">
              <a:extLst>
                <a:ext uri="{FF2B5EF4-FFF2-40B4-BE49-F238E27FC236}">
                  <a16:creationId xmlns:a16="http://schemas.microsoft.com/office/drawing/2014/main" id="{B0B4265C-6BB4-E042-AC48-34A699A7E039}"/>
                </a:ext>
              </a:extLst>
            </p:cNvPr>
            <p:cNvSpPr/>
            <p:nvPr/>
          </p:nvSpPr>
          <p:spPr>
            <a:xfrm>
              <a:off x="7722524" y="1335576"/>
              <a:ext cx="1271848" cy="221673"/>
            </a:xfrm>
            <a:prstGeom prst="roundRect">
              <a:avLst/>
            </a:prstGeom>
            <a:solidFill>
              <a:srgbClr val="C0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3" name="Rounded Rectangle 12">
              <a:extLst>
                <a:ext uri="{FF2B5EF4-FFF2-40B4-BE49-F238E27FC236}">
                  <a16:creationId xmlns:a16="http://schemas.microsoft.com/office/drawing/2014/main" id="{F418C8BA-C722-A849-9D42-11CAFD09F8AB}"/>
                </a:ext>
              </a:extLst>
            </p:cNvPr>
            <p:cNvSpPr/>
            <p:nvPr/>
          </p:nvSpPr>
          <p:spPr>
            <a:xfrm>
              <a:off x="6738103" y="4212845"/>
              <a:ext cx="1417825" cy="221673"/>
            </a:xfrm>
            <a:prstGeom prst="roundRect">
              <a:avLst/>
            </a:prstGeom>
            <a:solidFill>
              <a:srgbClr val="0070C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A70D8F0D-CA8E-8344-A55F-27AF050BEA19}"/>
                </a:ext>
              </a:extLst>
            </p:cNvPr>
            <p:cNvSpPr/>
            <p:nvPr/>
          </p:nvSpPr>
          <p:spPr>
            <a:xfrm>
              <a:off x="7744419" y="4545497"/>
              <a:ext cx="2053962" cy="221673"/>
            </a:xfrm>
            <a:prstGeom prst="roundRect">
              <a:avLst/>
            </a:prstGeom>
            <a:solidFill>
              <a:srgbClr val="0070C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5" name="Rounded Rectangle 14">
              <a:extLst>
                <a:ext uri="{FF2B5EF4-FFF2-40B4-BE49-F238E27FC236}">
                  <a16:creationId xmlns:a16="http://schemas.microsoft.com/office/drawing/2014/main" id="{E691855A-232D-4D48-B6B6-FD2C44317654}"/>
                </a:ext>
              </a:extLst>
            </p:cNvPr>
            <p:cNvSpPr/>
            <p:nvPr/>
          </p:nvSpPr>
          <p:spPr>
            <a:xfrm>
              <a:off x="6866312" y="5083592"/>
              <a:ext cx="2667715" cy="221673"/>
            </a:xfrm>
            <a:prstGeom prst="roundRect">
              <a:avLst/>
            </a:prstGeom>
            <a:solidFill>
              <a:srgbClr val="0070C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6" name="Rounded Rectangle 15">
              <a:extLst>
                <a:ext uri="{FF2B5EF4-FFF2-40B4-BE49-F238E27FC236}">
                  <a16:creationId xmlns:a16="http://schemas.microsoft.com/office/drawing/2014/main" id="{6020A15E-0B7B-2244-B16E-62512375EA6E}"/>
                </a:ext>
              </a:extLst>
            </p:cNvPr>
            <p:cNvSpPr/>
            <p:nvPr/>
          </p:nvSpPr>
          <p:spPr>
            <a:xfrm>
              <a:off x="5710275" y="5770723"/>
              <a:ext cx="1156037" cy="221673"/>
            </a:xfrm>
            <a:prstGeom prst="roundRect">
              <a:avLst/>
            </a:prstGeom>
            <a:solidFill>
              <a:srgbClr val="C0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7" name="Rounded Rectangle 16">
              <a:extLst>
                <a:ext uri="{FF2B5EF4-FFF2-40B4-BE49-F238E27FC236}">
                  <a16:creationId xmlns:a16="http://schemas.microsoft.com/office/drawing/2014/main" id="{4259D537-3292-2946-86FD-BAF81A9BB509}"/>
                </a:ext>
              </a:extLst>
            </p:cNvPr>
            <p:cNvSpPr/>
            <p:nvPr/>
          </p:nvSpPr>
          <p:spPr>
            <a:xfrm>
              <a:off x="3331765" y="4567097"/>
              <a:ext cx="1621835" cy="221673"/>
            </a:xfrm>
            <a:prstGeom prst="roundRect">
              <a:avLst/>
            </a:prstGeom>
            <a:solidFill>
              <a:srgbClr val="C0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8" name="Rounded Rectangle 17">
              <a:extLst>
                <a:ext uri="{FF2B5EF4-FFF2-40B4-BE49-F238E27FC236}">
                  <a16:creationId xmlns:a16="http://schemas.microsoft.com/office/drawing/2014/main" id="{90EF7376-1533-484C-9C7B-4611E3CBEF7E}"/>
                </a:ext>
              </a:extLst>
            </p:cNvPr>
            <p:cNvSpPr/>
            <p:nvPr/>
          </p:nvSpPr>
          <p:spPr>
            <a:xfrm>
              <a:off x="8155929" y="3240506"/>
              <a:ext cx="1552462" cy="221673"/>
            </a:xfrm>
            <a:prstGeom prst="roundRect">
              <a:avLst/>
            </a:prstGeom>
            <a:solidFill>
              <a:srgbClr val="C0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350"/>
            </a:p>
          </p:txBody>
        </p:sp>
        <p:sp>
          <p:nvSpPr>
            <p:cNvPr id="19" name="Rounded Rectangle 18">
              <a:extLst>
                <a:ext uri="{FF2B5EF4-FFF2-40B4-BE49-F238E27FC236}">
                  <a16:creationId xmlns:a16="http://schemas.microsoft.com/office/drawing/2014/main" id="{7462C675-688A-6B46-B5B2-B680C3FCA5D7}"/>
                </a:ext>
              </a:extLst>
            </p:cNvPr>
            <p:cNvSpPr/>
            <p:nvPr/>
          </p:nvSpPr>
          <p:spPr>
            <a:xfrm>
              <a:off x="885997" y="2648984"/>
              <a:ext cx="996963" cy="620687"/>
            </a:xfrm>
            <a:prstGeom prst="roundRect">
              <a:avLst/>
            </a:prstGeom>
            <a:solidFill>
              <a:srgbClr val="0070C0">
                <a:alpha val="37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More abundant</a:t>
              </a:r>
            </a:p>
          </p:txBody>
        </p:sp>
        <p:sp>
          <p:nvSpPr>
            <p:cNvPr id="21" name="Rounded Rectangle 20">
              <a:extLst>
                <a:ext uri="{FF2B5EF4-FFF2-40B4-BE49-F238E27FC236}">
                  <a16:creationId xmlns:a16="http://schemas.microsoft.com/office/drawing/2014/main" id="{9FACC9F6-6A56-C84F-B5B6-DF55646A30FA}"/>
                </a:ext>
              </a:extLst>
            </p:cNvPr>
            <p:cNvSpPr/>
            <p:nvPr/>
          </p:nvSpPr>
          <p:spPr>
            <a:xfrm>
              <a:off x="885997" y="3429000"/>
              <a:ext cx="996963" cy="620687"/>
            </a:xfrm>
            <a:prstGeom prst="roundRect">
              <a:avLst/>
            </a:prstGeom>
            <a:solidFill>
              <a:srgbClr val="C00000">
                <a:alpha val="4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Less abundant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4432160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A7FE293B-A8B0-7940-B34F-90CA8D7C6755}"/>
              </a:ext>
            </a:extLst>
          </p:cNvPr>
          <p:cNvGrpSpPr/>
          <p:nvPr/>
        </p:nvGrpSpPr>
        <p:grpSpPr>
          <a:xfrm>
            <a:off x="1101267" y="1480648"/>
            <a:ext cx="3102627" cy="3706653"/>
            <a:chOff x="1101267" y="1480648"/>
            <a:chExt cx="3102627" cy="3706653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F5AC73CB-E47E-944E-8F40-C2D919BC450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4949" t="9205" r="5677" b="3114"/>
            <a:stretch/>
          </p:blipFill>
          <p:spPr>
            <a:xfrm>
              <a:off x="1101267" y="1480648"/>
              <a:ext cx="3102627" cy="3706653"/>
            </a:xfrm>
            <a:prstGeom prst="rect">
              <a:avLst/>
            </a:prstGeom>
          </p:spPr>
        </p:pic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03EF5501-1552-6147-97CB-6D9B25B43572}"/>
                </a:ext>
              </a:extLst>
            </p:cNvPr>
            <p:cNvSpPr txBox="1"/>
            <p:nvPr/>
          </p:nvSpPr>
          <p:spPr>
            <a:xfrm>
              <a:off x="2139207" y="1896451"/>
              <a:ext cx="886500" cy="25391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5EA2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050" dirty="0" err="1">
                  <a:solidFill>
                    <a:srgbClr val="005EA2"/>
                  </a:solidFill>
                  <a:latin typeface="Avenir Book" panose="02000503020000020003" pitchFamily="2" charset="0"/>
                </a:rPr>
                <a:t>Fidalgo</a:t>
              </a:r>
              <a:r>
                <a:rPr lang="en-US" sz="1050" dirty="0">
                  <a:solidFill>
                    <a:srgbClr val="005EA2"/>
                  </a:solidFill>
                  <a:latin typeface="Avenir Book" panose="02000503020000020003" pitchFamily="2" charset="0"/>
                </a:rPr>
                <a:t> Bay</a:t>
              </a:r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5AF6788E-6274-B84A-86E0-DB3F597267A1}"/>
                </a:ext>
              </a:extLst>
            </p:cNvPr>
            <p:cNvSpPr txBox="1"/>
            <p:nvPr/>
          </p:nvSpPr>
          <p:spPr>
            <a:xfrm>
              <a:off x="1936104" y="3071932"/>
              <a:ext cx="886500" cy="25391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009051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050" dirty="0" err="1">
                  <a:solidFill>
                    <a:srgbClr val="009051"/>
                  </a:solidFill>
                  <a:latin typeface="Avenir Book" panose="02000503020000020003" pitchFamily="2" charset="0"/>
                </a:rPr>
                <a:t>Dabob</a:t>
              </a:r>
              <a:r>
                <a:rPr lang="en-US" sz="1050" dirty="0">
                  <a:solidFill>
                    <a:srgbClr val="009051"/>
                  </a:solidFill>
                  <a:latin typeface="Avenir Book" panose="02000503020000020003" pitchFamily="2" charset="0"/>
                </a:rPr>
                <a:t> Bay</a:t>
              </a:r>
            </a:p>
          </p:txBody>
        </p:sp>
        <p:sp>
          <p:nvSpPr>
            <p:cNvPr id="56" name="TextBox 55">
              <a:extLst>
                <a:ext uri="{FF2B5EF4-FFF2-40B4-BE49-F238E27FC236}">
                  <a16:creationId xmlns:a16="http://schemas.microsoft.com/office/drawing/2014/main" id="{32300E2C-CA57-F045-A5C7-D8411223AE59}"/>
                </a:ext>
              </a:extLst>
            </p:cNvPr>
            <p:cNvSpPr txBox="1"/>
            <p:nvPr/>
          </p:nvSpPr>
          <p:spPr>
            <a:xfrm>
              <a:off x="1777488" y="4058574"/>
              <a:ext cx="835573" cy="253916"/>
            </a:xfrm>
            <a:prstGeom prst="rect">
              <a:avLst/>
            </a:prstGeom>
            <a:solidFill>
              <a:schemeClr val="bg1"/>
            </a:solidFill>
            <a:ln>
              <a:solidFill>
                <a:srgbClr val="7030A0"/>
              </a:solidFill>
            </a:ln>
          </p:spPr>
          <p:txBody>
            <a:bodyPr wrap="square" rtlCol="0" anchor="ctr">
              <a:spAutoFit/>
            </a:bodyPr>
            <a:lstStyle/>
            <a:p>
              <a:pPr algn="ctr"/>
              <a:r>
                <a:rPr lang="en-US" sz="1050" dirty="0">
                  <a:solidFill>
                    <a:srgbClr val="7030A0"/>
                  </a:solidFill>
                  <a:latin typeface="Avenir Book" panose="02000503020000020003" pitchFamily="2" charset="0"/>
                </a:rPr>
                <a:t>Oyster Bay</a:t>
              </a:r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C3770E48-2E03-7449-99EE-FF06447B052D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2613062" y="4209107"/>
              <a:ext cx="448346" cy="165264"/>
            </a:xfrm>
            <a:prstGeom prst="line">
              <a:avLst/>
            </a:prstGeom>
            <a:ln w="15875">
              <a:solidFill>
                <a:srgbClr val="7030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9AA929EF-09E0-EB4B-97C9-36AE7FE55CF4}"/>
                </a:ext>
              </a:extLst>
            </p:cNvPr>
            <p:cNvCxnSpPr>
              <a:cxnSpLocks/>
              <a:endCxn id="55" idx="3"/>
            </p:cNvCxnSpPr>
            <p:nvPr/>
          </p:nvCxnSpPr>
          <p:spPr>
            <a:xfrm flipH="1" flipV="1">
              <a:off x="2822604" y="3198890"/>
              <a:ext cx="477609" cy="230110"/>
            </a:xfrm>
            <a:prstGeom prst="line">
              <a:avLst/>
            </a:prstGeom>
            <a:ln w="15875">
              <a:solidFill>
                <a:srgbClr val="00905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D7CAC0B-39F0-BD4E-BA4C-5BD4CFCC9188}"/>
                </a:ext>
              </a:extLst>
            </p:cNvPr>
            <p:cNvCxnSpPr>
              <a:cxnSpLocks/>
              <a:endCxn id="45" idx="3"/>
            </p:cNvCxnSpPr>
            <p:nvPr/>
          </p:nvCxnSpPr>
          <p:spPr>
            <a:xfrm flipH="1" flipV="1">
              <a:off x="3025707" y="2023409"/>
              <a:ext cx="529662" cy="277490"/>
            </a:xfrm>
            <a:prstGeom prst="line">
              <a:avLst/>
            </a:prstGeom>
            <a:ln w="15875">
              <a:solidFill>
                <a:srgbClr val="0070C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33063311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4CEA15-3A0E-4743-B01E-EBB18C91AF3E}"/>
              </a:ext>
            </a:extLst>
          </p:cNvPr>
          <p:cNvSpPr txBox="1"/>
          <p:nvPr/>
        </p:nvSpPr>
        <p:spPr>
          <a:xfrm>
            <a:off x="1914938" y="177249"/>
            <a:ext cx="57713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Enriched Biological Processes, </a:t>
            </a:r>
          </a:p>
          <a:p>
            <a:r>
              <a:rPr lang="en-US" dirty="0"/>
              <a:t>DEGs in </a:t>
            </a:r>
            <a:r>
              <a:rPr lang="en-US" u="sng" dirty="0" err="1"/>
              <a:t>Fidalgo</a:t>
            </a:r>
            <a:r>
              <a:rPr lang="en-US" u="sng" dirty="0"/>
              <a:t> Bay</a:t>
            </a:r>
            <a:r>
              <a:rPr lang="en-US" dirty="0"/>
              <a:t> ADULTS exposed to high pCO2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2445829A-95AA-EB40-ADCA-A9C4A1C0D1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8422" y="876588"/>
            <a:ext cx="6437839" cy="58571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93357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4CEA15-3A0E-4743-B01E-EBB18C91AF3E}"/>
              </a:ext>
            </a:extLst>
          </p:cNvPr>
          <p:cNvSpPr txBox="1"/>
          <p:nvPr/>
        </p:nvSpPr>
        <p:spPr>
          <a:xfrm>
            <a:off x="1914938" y="177249"/>
            <a:ext cx="5314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Enriched Biological Processes, </a:t>
            </a:r>
          </a:p>
          <a:p>
            <a:r>
              <a:rPr lang="en-US" dirty="0"/>
              <a:t>DEGs in </a:t>
            </a:r>
            <a:r>
              <a:rPr lang="en-US" u="sng" dirty="0" err="1"/>
              <a:t>Dabob</a:t>
            </a:r>
            <a:r>
              <a:rPr lang="en-US" u="sng" dirty="0"/>
              <a:t> Bay</a:t>
            </a:r>
            <a:r>
              <a:rPr lang="en-US" dirty="0"/>
              <a:t> adults exposed to high pCO2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D32BF58-9247-4146-9E3D-A9BE357A33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0174" y="869673"/>
            <a:ext cx="6444711" cy="581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79421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extBox 15">
            <a:extLst>
              <a:ext uri="{FF2B5EF4-FFF2-40B4-BE49-F238E27FC236}">
                <a16:creationId xmlns:a16="http://schemas.microsoft.com/office/drawing/2014/main" id="{23B963A0-8AE3-EF49-BB2E-18E61220F2E7}"/>
              </a:ext>
            </a:extLst>
          </p:cNvPr>
          <p:cNvSpPr txBox="1"/>
          <p:nvPr/>
        </p:nvSpPr>
        <p:spPr>
          <a:xfrm>
            <a:off x="264646" y="226699"/>
            <a:ext cx="887935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Four genes were </a:t>
            </a:r>
            <a:r>
              <a:rPr lang="en-US" u="sng" dirty="0"/>
              <a:t>DEGs</a:t>
            </a:r>
            <a:r>
              <a:rPr lang="en-US" dirty="0"/>
              <a:t> in </a:t>
            </a:r>
            <a:r>
              <a:rPr lang="en-US" u="sng" dirty="0"/>
              <a:t>both</a:t>
            </a:r>
            <a:r>
              <a:rPr lang="en-US" dirty="0"/>
              <a:t> </a:t>
            </a:r>
            <a:r>
              <a:rPr lang="en-US" dirty="0" err="1"/>
              <a:t>Fidalgo</a:t>
            </a:r>
            <a:r>
              <a:rPr lang="en-US" dirty="0"/>
              <a:t> Bay &amp; </a:t>
            </a:r>
            <a:r>
              <a:rPr lang="en-US" dirty="0" err="1"/>
              <a:t>Dabob</a:t>
            </a:r>
            <a:r>
              <a:rPr lang="en-US" dirty="0"/>
              <a:t> Bay upon high pCO</a:t>
            </a:r>
            <a:r>
              <a:rPr lang="en-US" baseline="-25000" dirty="0"/>
              <a:t>2</a:t>
            </a:r>
            <a:r>
              <a:rPr lang="en-US" dirty="0"/>
              <a:t> exposure </a:t>
            </a:r>
          </a:p>
          <a:p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370680C-672F-AE4B-8CA5-475BBC68A6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260" y="873030"/>
            <a:ext cx="7973744" cy="4900636"/>
          </a:xfrm>
          <a:prstGeom prst="rect">
            <a:avLst/>
          </a:prstGeom>
        </p:spPr>
      </p:pic>
      <p:grpSp>
        <p:nvGrpSpPr>
          <p:cNvPr id="11" name="Group 10">
            <a:extLst>
              <a:ext uri="{FF2B5EF4-FFF2-40B4-BE49-F238E27FC236}">
                <a16:creationId xmlns:a16="http://schemas.microsoft.com/office/drawing/2014/main" id="{624B5FF8-D435-7540-B039-E897F4B3A632}"/>
              </a:ext>
            </a:extLst>
          </p:cNvPr>
          <p:cNvGrpSpPr/>
          <p:nvPr/>
        </p:nvGrpSpPr>
        <p:grpSpPr>
          <a:xfrm>
            <a:off x="3295405" y="5746782"/>
            <a:ext cx="2456809" cy="953433"/>
            <a:chOff x="2602820" y="5657584"/>
            <a:chExt cx="2817836" cy="1093540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21EE47AE-A557-0443-A1FA-885DAF527E1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b="53497"/>
            <a:stretch/>
          </p:blipFill>
          <p:spPr>
            <a:xfrm>
              <a:off x="2602820" y="5657584"/>
              <a:ext cx="1406186" cy="1093540"/>
            </a:xfrm>
            <a:prstGeom prst="rect">
              <a:avLst/>
            </a:prstGeom>
          </p:spPr>
        </p:pic>
        <p:pic>
          <p:nvPicPr>
            <p:cNvPr id="12" name="Picture 11">
              <a:extLst>
                <a:ext uri="{FF2B5EF4-FFF2-40B4-BE49-F238E27FC236}">
                  <a16:creationId xmlns:a16="http://schemas.microsoft.com/office/drawing/2014/main" id="{4021FA3B-B41D-B74C-8141-E314E6F6691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53497"/>
            <a:stretch/>
          </p:blipFill>
          <p:spPr>
            <a:xfrm>
              <a:off x="4014470" y="5657584"/>
              <a:ext cx="1406186" cy="109354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E64EFBDA-DF0E-AE45-972B-19761BA7C691}"/>
                </a:ext>
              </a:extLst>
            </p:cNvPr>
            <p:cNvSpPr txBox="1"/>
            <p:nvPr/>
          </p:nvSpPr>
          <p:spPr>
            <a:xfrm>
              <a:off x="4145279" y="5688419"/>
              <a:ext cx="1139104" cy="353005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en-US" sz="1400" dirty="0"/>
                <a:t>pCO</a:t>
              </a:r>
              <a:r>
                <a:rPr lang="en-US" sz="1400" baseline="-25000" dirty="0"/>
                <a:t>2    </a:t>
              </a:r>
              <a:endParaRPr lang="en-US" sz="1400" dirty="0"/>
            </a:p>
          </p:txBody>
        </p: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EAA1443D-8D15-FB47-A8A1-D250E6B6FC86}"/>
              </a:ext>
            </a:extLst>
          </p:cNvPr>
          <p:cNvSpPr txBox="1"/>
          <p:nvPr/>
        </p:nvSpPr>
        <p:spPr>
          <a:xfrm>
            <a:off x="878437" y="1302566"/>
            <a:ext cx="240322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CYP2B4: Cytochrome P450 2B4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B1B5BF7-C9DC-FA4B-91B6-27EA26E50763}"/>
              </a:ext>
            </a:extLst>
          </p:cNvPr>
          <p:cNvSpPr txBox="1"/>
          <p:nvPr/>
        </p:nvSpPr>
        <p:spPr>
          <a:xfrm>
            <a:off x="4841485" y="1251324"/>
            <a:ext cx="24717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FABP4: Fatty acid-binding protein</a:t>
            </a:r>
          </a:p>
          <a:p>
            <a:r>
              <a:rPr lang="en-US" sz="1100" i="1" dirty="0"/>
              <a:t>Lipid transport</a:t>
            </a:r>
            <a:endParaRPr lang="en-US" sz="900" i="1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C9ED7CE-3BC1-C440-BBAA-026A75E05D6C}"/>
              </a:ext>
            </a:extLst>
          </p:cNvPr>
          <p:cNvSpPr txBox="1"/>
          <p:nvPr/>
        </p:nvSpPr>
        <p:spPr>
          <a:xfrm>
            <a:off x="860284" y="3666838"/>
            <a:ext cx="241925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CYP2U1: Cytochrome P450 2U1</a:t>
            </a:r>
            <a:endParaRPr lang="en-US" sz="1000" dirty="0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52CFA9FB-8943-1B44-94FE-A422E92E8333}"/>
              </a:ext>
            </a:extLst>
          </p:cNvPr>
          <p:cNvSpPr txBox="1"/>
          <p:nvPr/>
        </p:nvSpPr>
        <p:spPr>
          <a:xfrm>
            <a:off x="4859638" y="3653012"/>
            <a:ext cx="3424078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DIO3: Thyroxine 5-deiodinase</a:t>
            </a:r>
          </a:p>
          <a:p>
            <a:endParaRPr lang="en-US" sz="1100" i="1" dirty="0"/>
          </a:p>
          <a:p>
            <a:r>
              <a:rPr lang="en-US" sz="1100" i="1" dirty="0"/>
              <a:t>Hormone biosynthesis </a:t>
            </a:r>
          </a:p>
          <a:p>
            <a:r>
              <a:rPr lang="en-US" sz="1100" i="1" dirty="0"/>
              <a:t>&amp; metabolic processes</a:t>
            </a:r>
            <a:endParaRPr lang="en-US" sz="900" i="1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A53401B0-5A0A-F54E-914F-A045457AC658}"/>
              </a:ext>
            </a:extLst>
          </p:cNvPr>
          <p:cNvSpPr txBox="1"/>
          <p:nvPr/>
        </p:nvSpPr>
        <p:spPr>
          <a:xfrm>
            <a:off x="264646" y="6031110"/>
            <a:ext cx="27528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/>
              <a:t>CYP = response to oxidative stress, xenobiotics, hormone stuff. Common stress-response enzyme.</a:t>
            </a:r>
          </a:p>
        </p:txBody>
      </p:sp>
    </p:spTree>
    <p:extLst>
      <p:ext uri="{BB962C8B-B14F-4D97-AF65-F5344CB8AC3E}">
        <p14:creationId xmlns:p14="http://schemas.microsoft.com/office/powerpoint/2010/main" val="1627187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CE86F1B2-5E15-6249-9835-070BF1E4AF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4533" y="3771910"/>
            <a:ext cx="2980265" cy="2289059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38EA4D13-5C1A-FC4E-B013-86C1B963E8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00673" y="3773126"/>
            <a:ext cx="2967030" cy="22997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0B9F8ACB-DFEC-0A4A-8E75-A7F96BFC122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7561" y="1243296"/>
            <a:ext cx="2977238" cy="2299782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0344BCD-36EE-FA45-A28D-F3358D7868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94964" y="1243296"/>
            <a:ext cx="2990851" cy="230099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352129" y="286012"/>
            <a:ext cx="7382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Diff. expression upon exposure to </a:t>
            </a:r>
            <a:r>
              <a:rPr lang="en-US" u="sng" dirty="0"/>
              <a:t>high pCO2</a:t>
            </a:r>
            <a:r>
              <a:rPr lang="en-US" dirty="0"/>
              <a:t>  - </a:t>
            </a:r>
            <a:r>
              <a:rPr lang="en-US" u="sng" dirty="0"/>
              <a:t>LARVAE</a:t>
            </a:r>
            <a:r>
              <a:rPr lang="en-US" sz="1600" i="1" dirty="0"/>
              <a:t> - Global effects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DAA171C-EDAF-FB41-B678-B5F2BFE77CFF}"/>
              </a:ext>
            </a:extLst>
          </p:cNvPr>
          <p:cNvSpPr txBox="1"/>
          <p:nvPr/>
        </p:nvSpPr>
        <p:spPr>
          <a:xfrm>
            <a:off x="562598" y="1264759"/>
            <a:ext cx="21755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 dirty="0"/>
              <a:t>All populations combined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211C774-37B7-7042-8E3C-E0FA4906E474}"/>
              </a:ext>
            </a:extLst>
          </p:cNvPr>
          <p:cNvSpPr txBox="1"/>
          <p:nvPr/>
        </p:nvSpPr>
        <p:spPr>
          <a:xfrm>
            <a:off x="592248" y="4435561"/>
            <a:ext cx="161143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pCO2 exposure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A143824-CC1F-7A49-BFBE-B8A3900BAC5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97" t="15215" b="68474"/>
          <a:stretch/>
        </p:blipFill>
        <p:spPr>
          <a:xfrm>
            <a:off x="745892" y="4664691"/>
            <a:ext cx="1279300" cy="992046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3B963A0-8AE3-EF49-BB2E-18E61220F2E7}"/>
              </a:ext>
            </a:extLst>
          </p:cNvPr>
          <p:cNvSpPr txBox="1"/>
          <p:nvPr/>
        </p:nvSpPr>
        <p:spPr>
          <a:xfrm>
            <a:off x="5074102" y="1391432"/>
            <a:ext cx="107112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Dabob</a:t>
            </a:r>
            <a:r>
              <a:rPr lang="en-US" sz="1400" dirty="0"/>
              <a:t> Bay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0332F74-8272-2B4B-BEFC-92A9A108DC73}"/>
              </a:ext>
            </a:extLst>
          </p:cNvPr>
          <p:cNvSpPr txBox="1"/>
          <p:nvPr/>
        </p:nvSpPr>
        <p:spPr>
          <a:xfrm>
            <a:off x="7837387" y="1391432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err="1"/>
              <a:t>Fidalgo</a:t>
            </a:r>
            <a:r>
              <a:rPr lang="en-US" sz="1400" dirty="0"/>
              <a:t> Bay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570ED680-A9BF-CE4E-B5CD-C31C5D159A1D}"/>
              </a:ext>
            </a:extLst>
          </p:cNvPr>
          <p:cNvSpPr txBox="1"/>
          <p:nvPr/>
        </p:nvSpPr>
        <p:spPr>
          <a:xfrm>
            <a:off x="4784188" y="3854542"/>
            <a:ext cx="1269899" cy="2923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300" dirty="0"/>
              <a:t>Oyster Bay C1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AF145F4-A15F-3641-A4C7-90124D701AE6}"/>
              </a:ext>
            </a:extLst>
          </p:cNvPr>
          <p:cNvCxnSpPr>
            <a:cxnSpLocks/>
          </p:cNvCxnSpPr>
          <p:nvPr/>
        </p:nvCxnSpPr>
        <p:spPr>
          <a:xfrm>
            <a:off x="3263228" y="1000008"/>
            <a:ext cx="0" cy="5091677"/>
          </a:xfrm>
          <a:prstGeom prst="line">
            <a:avLst/>
          </a:prstGeom>
          <a:ln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5" name="Picture 4">
            <a:extLst>
              <a:ext uri="{FF2B5EF4-FFF2-40B4-BE49-F238E27FC236}">
                <a16:creationId xmlns:a16="http://schemas.microsoft.com/office/drawing/2014/main" id="{CFB5062C-6D20-B646-A63D-B307766B1E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54" y="1562160"/>
            <a:ext cx="3136075" cy="2399004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5C503D07-33BF-2747-A0A6-47C9A9B8BA09}"/>
              </a:ext>
            </a:extLst>
          </p:cNvPr>
          <p:cNvSpPr txBox="1"/>
          <p:nvPr/>
        </p:nvSpPr>
        <p:spPr>
          <a:xfrm>
            <a:off x="7278778" y="3854542"/>
            <a:ext cx="1826334" cy="49244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300" dirty="0"/>
              <a:t>Oyster Bay C2</a:t>
            </a:r>
          </a:p>
          <a:p>
            <a:pPr algn="r"/>
            <a:r>
              <a:rPr lang="en-US" sz="1300" i="1" dirty="0"/>
              <a:t>inbred, offspring of C1</a:t>
            </a:r>
          </a:p>
        </p:txBody>
      </p:sp>
    </p:spTree>
    <p:extLst>
      <p:ext uri="{BB962C8B-B14F-4D97-AF65-F5344CB8AC3E}">
        <p14:creationId xmlns:p14="http://schemas.microsoft.com/office/powerpoint/2010/main" val="9469110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F84559C-A485-D74D-929D-1014634CE5C4}"/>
              </a:ext>
            </a:extLst>
          </p:cNvPr>
          <p:cNvSpPr txBox="1"/>
          <p:nvPr/>
        </p:nvSpPr>
        <p:spPr>
          <a:xfrm>
            <a:off x="789271" y="375386"/>
            <a:ext cx="73484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Larval expression (pooled) upon parental exposure (only) to high pCO</a:t>
            </a:r>
            <a:r>
              <a:rPr lang="en-US" baseline="-25000" dirty="0"/>
              <a:t>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048DC9-2862-7345-87D1-891598BAAA18}"/>
              </a:ext>
            </a:extLst>
          </p:cNvPr>
          <p:cNvSpPr txBox="1"/>
          <p:nvPr/>
        </p:nvSpPr>
        <p:spPr>
          <a:xfrm>
            <a:off x="848509" y="1387098"/>
            <a:ext cx="291293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Global gene expression, all populations – </a:t>
            </a:r>
          </a:p>
          <a:p>
            <a:pPr algn="ctr"/>
            <a:r>
              <a:rPr lang="en-US" dirty="0"/>
              <a:t>no pattern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EAB9AD5-8203-DE43-984D-62435D451BBC}"/>
              </a:ext>
            </a:extLst>
          </p:cNvPr>
          <p:cNvSpPr txBox="1"/>
          <p:nvPr/>
        </p:nvSpPr>
        <p:spPr>
          <a:xfrm>
            <a:off x="6112042" y="1222409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DEGs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48426CC-B8F5-9A42-AB8F-33A29B8EA865}"/>
              </a:ext>
            </a:extLst>
          </p:cNvPr>
          <p:cNvSpPr txBox="1"/>
          <p:nvPr/>
        </p:nvSpPr>
        <p:spPr>
          <a:xfrm>
            <a:off x="5352083" y="1745731"/>
            <a:ext cx="24288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One! (in </a:t>
            </a:r>
            <a:r>
              <a:rPr lang="en-US" dirty="0" err="1"/>
              <a:t>Fidalgo</a:t>
            </a:r>
            <a:r>
              <a:rPr lang="en-US" dirty="0"/>
              <a:t> Bay) 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0D347E19-542E-A04B-83EB-A2F24B3D219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26151" y="2225492"/>
            <a:ext cx="4571999" cy="2820389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6868A972-625D-2342-900D-CE2F6DA5BF03}"/>
              </a:ext>
            </a:extLst>
          </p:cNvPr>
          <p:cNvSpPr txBox="1"/>
          <p:nvPr/>
        </p:nvSpPr>
        <p:spPr>
          <a:xfrm>
            <a:off x="6693865" y="2195012"/>
            <a:ext cx="1178528" cy="2308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(Unknown function)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946C2D5-BE61-6340-B288-7059E4524461}"/>
              </a:ext>
            </a:extLst>
          </p:cNvPr>
          <p:cNvSpPr txBox="1"/>
          <p:nvPr/>
        </p:nvSpPr>
        <p:spPr>
          <a:xfrm>
            <a:off x="1206658" y="5271802"/>
            <a:ext cx="1611437" cy="27699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r"/>
            <a:r>
              <a:rPr lang="en-US" sz="1200" i="1" dirty="0"/>
              <a:t>pCO2 exposure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FEE4B25-B2E9-7446-A717-B07B8FBE91D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6697" t="15215" b="68474"/>
          <a:stretch/>
        </p:blipFill>
        <p:spPr>
          <a:xfrm>
            <a:off x="1360302" y="5500932"/>
            <a:ext cx="1279300" cy="992046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D84D54F1-D82F-4141-8DF3-27B3AF0B8A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65" y="2398401"/>
            <a:ext cx="3136075" cy="2399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94680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38423</TotalTime>
  <Words>1178</Words>
  <Application>Microsoft Macintosh PowerPoint</Application>
  <PresentationFormat>On-screen Show (4:3)</PresentationFormat>
  <Paragraphs>302</Paragraphs>
  <Slides>44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49" baseType="lpstr">
      <vt:lpstr>Arial</vt:lpstr>
      <vt:lpstr>Avenir Book</vt:lpstr>
      <vt:lpstr>Calibri</vt:lpstr>
      <vt:lpstr>Century Gothic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156</cp:revision>
  <dcterms:created xsi:type="dcterms:W3CDTF">2021-02-26T05:06:34Z</dcterms:created>
  <dcterms:modified xsi:type="dcterms:W3CDTF">2021-08-13T19:34:44Z</dcterms:modified>
</cp:coreProperties>
</file>